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7" r:id="rId3"/>
    <p:sldId id="324" r:id="rId4"/>
    <p:sldId id="267" r:id="rId5"/>
    <p:sldId id="257" r:id="rId6"/>
    <p:sldId id="272" r:id="rId7"/>
    <p:sldId id="327" r:id="rId8"/>
    <p:sldId id="326" r:id="rId9"/>
    <p:sldId id="338" r:id="rId10"/>
    <p:sldId id="337" r:id="rId11"/>
    <p:sldId id="339" r:id="rId12"/>
    <p:sldId id="340" r:id="rId13"/>
    <p:sldId id="334" r:id="rId14"/>
    <p:sldId id="329" r:id="rId15"/>
    <p:sldId id="273" r:id="rId16"/>
    <p:sldId id="263" r:id="rId17"/>
    <p:sldId id="294" r:id="rId18"/>
    <p:sldId id="341" r:id="rId19"/>
    <p:sldId id="277" r:id="rId20"/>
    <p:sldId id="276" r:id="rId21"/>
    <p:sldId id="34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2016-03-25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17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70375"/>
            <a:ext cx="3526160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 Management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755864"/>
            <a:ext cx="2880320" cy="2697472"/>
          </a:xfrm>
        </p:spPr>
        <p:txBody>
          <a:bodyPr>
            <a:normAutofit/>
          </a:bodyPr>
          <a:lstStyle/>
          <a:p>
            <a:r>
              <a:rPr lang="en-CA" dirty="0" smtClean="0"/>
              <a:t>Spend more time on prospects who are more likely to buy.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Priority 3: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37547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Third </a:t>
            </a:r>
            <a:r>
              <a:rPr lang="en-CA" dirty="0"/>
              <a:t>is the presentation stage, with </a:t>
            </a:r>
            <a:r>
              <a:rPr lang="en-CA" dirty="0" smtClean="0"/>
              <a:t>a 25</a:t>
            </a:r>
            <a:r>
              <a:rPr lang="en-CA" dirty="0"/>
              <a:t>% chance of conversion. Spend </a:t>
            </a:r>
            <a:r>
              <a:rPr lang="en-CA" dirty="0" smtClean="0"/>
              <a:t>more of </a:t>
            </a:r>
            <a:r>
              <a:rPr lang="en-CA" dirty="0"/>
              <a:t>your time here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724400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Priority 2: Quotations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Fourth </a:t>
            </a:r>
            <a:r>
              <a:rPr lang="en-CA" dirty="0"/>
              <a:t>is a quotation, which could </a:t>
            </a:r>
            <a:r>
              <a:rPr lang="en-CA" dirty="0" smtClean="0"/>
              <a:t>have a </a:t>
            </a:r>
            <a:r>
              <a:rPr lang="en-CA" dirty="0"/>
              <a:t>50-70% conversion rate, depending </a:t>
            </a:r>
            <a:r>
              <a:rPr lang="en-CA" dirty="0" smtClean="0"/>
              <a:t>on how </a:t>
            </a:r>
            <a:r>
              <a:rPr lang="en-CA" dirty="0"/>
              <a:t>many providers are bidding </a:t>
            </a:r>
            <a:r>
              <a:rPr lang="en-CA" dirty="0" smtClean="0"/>
              <a:t>against you </a:t>
            </a:r>
            <a:r>
              <a:rPr lang="en-CA" dirty="0"/>
              <a:t>and on your past experience at </a:t>
            </a:r>
            <a:r>
              <a:rPr lang="en-CA" dirty="0" smtClean="0"/>
              <a:t>this stage</a:t>
            </a:r>
            <a:r>
              <a:rPr lang="en-CA" dirty="0"/>
              <a:t>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64" y="0"/>
            <a:ext cx="541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Priority 1: Close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Since </a:t>
            </a:r>
            <a:r>
              <a:rPr lang="en-CA" dirty="0"/>
              <a:t>the chance </a:t>
            </a:r>
            <a:r>
              <a:rPr lang="en-CA" dirty="0" smtClean="0"/>
              <a:t>of closing </a:t>
            </a:r>
            <a:r>
              <a:rPr lang="en-CA" dirty="0"/>
              <a:t>here is 100% and the chance </a:t>
            </a:r>
            <a:r>
              <a:rPr lang="en-CA" dirty="0" smtClean="0"/>
              <a:t>of getting </a:t>
            </a:r>
            <a:r>
              <a:rPr lang="en-CA" dirty="0"/>
              <a:t>more sales or referrals is high, </a:t>
            </a:r>
            <a:r>
              <a:rPr lang="en-CA" dirty="0" smtClean="0"/>
              <a:t>the majority </a:t>
            </a:r>
            <a:r>
              <a:rPr lang="en-CA" dirty="0"/>
              <a:t>of your time should be </a:t>
            </a:r>
            <a:r>
              <a:rPr lang="en-CA" dirty="0" smtClean="0"/>
              <a:t>spent with </a:t>
            </a:r>
            <a:r>
              <a:rPr lang="en-CA" dirty="0"/>
              <a:t>customers at this stage.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0138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“Why do some of your customers take more time than others?”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789040"/>
            <a:ext cx="6048672" cy="288032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some customers that don’t seem to close? Customers that require multiple face to face visits prior </a:t>
            </a: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signing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contract?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ways to mitigate your risk (your time) involved in this?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customers that contact you more frequently by email? By phone? Face to face?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ways to mitigate your risk (your time) in this?</a:t>
            </a:r>
          </a:p>
        </p:txBody>
      </p:sp>
    </p:spTree>
    <p:extLst>
      <p:ext uri="{BB962C8B-B14F-4D97-AF65-F5344CB8AC3E}">
        <p14:creationId xmlns:p14="http://schemas.microsoft.com/office/powerpoint/2010/main" val="15038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895564"/>
              </p:ext>
            </p:extLst>
          </p:nvPr>
        </p:nvGraphicFramePr>
        <p:xfrm>
          <a:off x="457200" y="1297796"/>
          <a:ext cx="8229600" cy="53919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47649">
                <a:tc>
                  <a:txBody>
                    <a:bodyPr/>
                    <a:lstStyle/>
                    <a:p>
                      <a:r>
                        <a:rPr lang="en-CA" dirty="0" smtClean="0"/>
                        <a:t>Weekly Goal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Things To Do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Sales Activity</a:t>
                      </a:r>
                      <a:endParaRPr lang="en-CA" dirty="0"/>
                    </a:p>
                  </a:txBody>
                  <a:tcPr/>
                </a:tc>
              </a:tr>
              <a:tr h="547649">
                <a:tc rowSpan="7">
                  <a:txBody>
                    <a:bodyPr/>
                    <a:lstStyle/>
                    <a:p>
                      <a:r>
                        <a:rPr lang="en-CA" dirty="0" smtClean="0"/>
                        <a:t>Get a 2</a:t>
                      </a:r>
                      <a:r>
                        <a:rPr lang="en-CA" baseline="0" dirty="0" smtClean="0"/>
                        <a:t> new customers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Monday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Reply</a:t>
                      </a:r>
                      <a:r>
                        <a:rPr lang="en-CA" baseline="0" dirty="0" smtClean="0"/>
                        <a:t> to all emails</a:t>
                      </a:r>
                    </a:p>
                    <a:p>
                      <a:r>
                        <a:rPr lang="en-CA" baseline="0" dirty="0" smtClean="0"/>
                        <a:t>Paperwork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Cold calling for 2 hours</a:t>
                      </a:r>
                      <a:endParaRPr lang="en-CA" dirty="0"/>
                    </a:p>
                  </a:txBody>
                  <a:tcPr/>
                </a:tc>
              </a:tr>
              <a:tr h="547649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Tuesday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Take administrator</a:t>
                      </a:r>
                      <a:r>
                        <a:rPr lang="en-CA" baseline="0" dirty="0" smtClean="0"/>
                        <a:t> out for coffee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Breakfast</a:t>
                      </a:r>
                      <a:r>
                        <a:rPr lang="en-CA" baseline="0" dirty="0" smtClean="0"/>
                        <a:t> networking event</a:t>
                      </a:r>
                      <a:endParaRPr lang="en-CA" dirty="0" smtClean="0"/>
                    </a:p>
                  </a:txBody>
                  <a:tcPr/>
                </a:tc>
              </a:tr>
              <a:tr h="547649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Wednesday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Training</a:t>
                      </a:r>
                      <a:r>
                        <a:rPr lang="en-CA" baseline="0" dirty="0" smtClean="0"/>
                        <a:t> session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Follow up with leads from networking event</a:t>
                      </a:r>
                      <a:endParaRPr lang="en-CA" dirty="0"/>
                    </a:p>
                  </a:txBody>
                  <a:tcPr/>
                </a:tc>
              </a:tr>
              <a:tr h="547649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Thursday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Team meeting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Send out proposals</a:t>
                      </a:r>
                      <a:endParaRPr lang="en-CA" dirty="0"/>
                    </a:p>
                  </a:txBody>
                  <a:tcPr/>
                </a:tc>
              </a:tr>
              <a:tr h="54764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Friday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Banking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Follow up with</a:t>
                      </a:r>
                      <a:r>
                        <a:rPr lang="en-CA" baseline="0" dirty="0" smtClean="0"/>
                        <a:t> existing customers</a:t>
                      </a:r>
                    </a:p>
                  </a:txBody>
                  <a:tcPr/>
                </a:tc>
              </a:tr>
              <a:tr h="547649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Saturday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Make a referral</a:t>
                      </a:r>
                      <a:endParaRPr lang="en-CA" dirty="0"/>
                    </a:p>
                  </a:txBody>
                  <a:tcPr/>
                </a:tc>
              </a:tr>
              <a:tr h="871428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Sunday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Figure out next week’s goals</a:t>
                      </a:r>
                      <a:r>
                        <a:rPr lang="en-CA" baseline="0" dirty="0" smtClean="0"/>
                        <a:t> &amp; activities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00B0F0"/>
                </a:solidFill>
              </a:rPr>
              <a:t>How Does It Work? Gift Baskets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Not making time for selling</a:t>
            </a:r>
          </a:p>
          <a:p>
            <a:r>
              <a:rPr lang="en-CA" dirty="0" smtClean="0"/>
              <a:t>Losing momentum in your sales funnel</a:t>
            </a:r>
          </a:p>
          <a:p>
            <a:r>
              <a:rPr lang="en-CA" dirty="0" smtClean="0"/>
              <a:t>Prioritizing prospects and leaving your higher probability clients to wait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8" y="1671316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Make time.</a:t>
            </a:r>
          </a:p>
          <a:p>
            <a:r>
              <a:rPr lang="en-CA" dirty="0" smtClean="0"/>
              <a:t>Spend </a:t>
            </a:r>
            <a:r>
              <a:rPr lang="en-CA" dirty="0"/>
              <a:t>more time on higher </a:t>
            </a:r>
            <a:r>
              <a:rPr lang="en-CA" dirty="0" smtClean="0"/>
              <a:t>probability customers</a:t>
            </a:r>
            <a:r>
              <a:rPr lang="en-CA" dirty="0"/>
              <a:t>.</a:t>
            </a:r>
          </a:p>
          <a:p>
            <a:r>
              <a:rPr lang="en-CA" dirty="0" smtClean="0"/>
              <a:t>Never </a:t>
            </a:r>
            <a:r>
              <a:rPr lang="en-CA" dirty="0"/>
              <a:t>forget your existing customers!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06478"/>
            <a:ext cx="5462483" cy="60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prioritize your time?”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 have you tried? (To do list, calendars, other IT, small wins, doing 1 strategic initiative per week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outsourcing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personal assistant, delegation tactics, delay tactics, focusing,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hours do you delegate to sales?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make time to improve your sales strategy and delivery?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Making time for sales</a:t>
            </a:r>
          </a:p>
          <a:p>
            <a:pPr lvl="0"/>
            <a:r>
              <a:rPr lang="en-CA" dirty="0"/>
              <a:t>Prospect priorities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691186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2952328" cy="5962674"/>
          </a:xfrm>
        </p:spPr>
        <p:txBody>
          <a:bodyPr>
            <a:noAutofit/>
          </a:bodyPr>
          <a:lstStyle/>
          <a:p>
            <a:r>
              <a:rPr lang="en-CA" sz="3200" dirty="0" smtClean="0"/>
              <a:t>Sales </a:t>
            </a:r>
            <a:r>
              <a:rPr lang="en-CA" sz="3200" dirty="0"/>
              <a:t>people </a:t>
            </a:r>
            <a:r>
              <a:rPr lang="en-CA" sz="3200" dirty="0" smtClean="0"/>
              <a:t>have </a:t>
            </a:r>
            <a:r>
              <a:rPr lang="en-CA" sz="3200" dirty="0"/>
              <a:t>to </a:t>
            </a:r>
            <a:r>
              <a:rPr lang="en-CA" sz="3200" dirty="0" smtClean="0"/>
              <a:t>prioritize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>sales prospects, </a:t>
            </a:r>
            <a:r>
              <a:rPr lang="en-CA" sz="3200" dirty="0" smtClean="0"/>
              <a:t>existing </a:t>
            </a:r>
            <a:r>
              <a:rPr lang="en-CA" sz="3200" dirty="0"/>
              <a:t>customers,</a:t>
            </a:r>
            <a:br>
              <a:rPr lang="en-CA" sz="3200" dirty="0"/>
            </a:br>
            <a:r>
              <a:rPr lang="en-CA" sz="3200" dirty="0"/>
              <a:t>administration, and </a:t>
            </a:r>
            <a:r>
              <a:rPr lang="en-CA" sz="3200" dirty="0" smtClean="0"/>
              <a:t>the </a:t>
            </a:r>
            <a:r>
              <a:rPr lang="en-CA" sz="3200" dirty="0"/>
              <a:t>many other</a:t>
            </a:r>
            <a:br>
              <a:rPr lang="en-CA" sz="3200" dirty="0"/>
            </a:br>
            <a:r>
              <a:rPr lang="en-CA" sz="3200" dirty="0" smtClean="0"/>
              <a:t>tasks on </a:t>
            </a:r>
            <a:r>
              <a:rPr lang="en-CA" sz="3200" dirty="0"/>
              <a:t>their </a:t>
            </a:r>
            <a:r>
              <a:rPr lang="en-CA" sz="3200" dirty="0" smtClean="0"/>
              <a:t>plate.</a:t>
            </a:r>
            <a:endParaRPr lang="en-CA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9284" y="1340768"/>
            <a:ext cx="22147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dirty="0"/>
              <a:t>Have better time management within your sales force.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-27384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Spend more time on prospects who are more likely to buy.</a:t>
            </a:r>
            <a:endParaRPr lang="en-C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“Where do you spend the most amount of your time today?”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068960"/>
            <a:ext cx="6912768" cy="3744416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Do you feel overwhelmed? Do you feel as though you don’t have enough time in the day?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What time management techniques do you use or have used in the past? Do they work? Why or why not?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Do you make extra time for sales? How?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If you don’t make time for sales, why not?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What is the one thing that you plan on doing next week to help make more time available for selling?</a:t>
            </a:r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536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Have better time management within your sales force.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Making time for sales</a:t>
            </a:r>
          </a:p>
          <a:p>
            <a:pPr lvl="0"/>
            <a:r>
              <a:rPr lang="en-CA" dirty="0" smtClean="0"/>
              <a:t>Prospect priorities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85978"/>
            <a:ext cx="5586141" cy="616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959"/>
            <a:ext cx="4638269" cy="309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3082354"/>
          </a:xfrm>
        </p:spPr>
        <p:txBody>
          <a:bodyPr>
            <a:normAutofit/>
          </a:bodyPr>
          <a:lstStyle/>
          <a:p>
            <a:pPr algn="r"/>
            <a:r>
              <a:rPr lang="en-CA" dirty="0" smtClean="0"/>
              <a:t>Make Time For Sales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76056" y="607294"/>
            <a:ext cx="3754760" cy="6250706"/>
          </a:xfrm>
        </p:spPr>
        <p:txBody>
          <a:bodyPr>
            <a:normAutofit/>
          </a:bodyPr>
          <a:lstStyle/>
          <a:p>
            <a:r>
              <a:rPr lang="en-CA" sz="3200" dirty="0"/>
              <a:t>Maintaining momentum</a:t>
            </a:r>
          </a:p>
          <a:p>
            <a:r>
              <a:rPr lang="en-CA" sz="3200" dirty="0" smtClean="0"/>
              <a:t>Not </a:t>
            </a:r>
            <a:r>
              <a:rPr lang="en-CA" sz="3200" dirty="0"/>
              <a:t>seen as only reaching out </a:t>
            </a:r>
            <a:r>
              <a:rPr lang="en-CA" sz="3200" dirty="0" smtClean="0"/>
              <a:t>when necessary </a:t>
            </a:r>
            <a:r>
              <a:rPr lang="en-CA" sz="3200" dirty="0"/>
              <a:t>and the pipeline is empty</a:t>
            </a:r>
          </a:p>
          <a:p>
            <a:r>
              <a:rPr lang="en-CA" sz="3200" dirty="0" smtClean="0"/>
              <a:t>Creating </a:t>
            </a:r>
            <a:r>
              <a:rPr lang="en-CA" sz="3200" dirty="0"/>
              <a:t>a routine for yourself</a:t>
            </a:r>
          </a:p>
          <a:p>
            <a:r>
              <a:rPr lang="en-CA" sz="3200" dirty="0" smtClean="0"/>
              <a:t>Constantly </a:t>
            </a:r>
            <a:r>
              <a:rPr lang="en-CA" sz="3200" dirty="0"/>
              <a:t>learning and growing</a:t>
            </a:r>
          </a:p>
        </p:txBody>
      </p:sp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70" y="503592"/>
            <a:ext cx="42588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Priority 5: Prospecting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24" y="1768061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</a:rPr>
              <a:t>The first stage of prospecting, </a:t>
            </a:r>
            <a:r>
              <a:rPr lang="en-CA" dirty="0" smtClean="0">
                <a:solidFill>
                  <a:schemeClr val="bg1"/>
                </a:solidFill>
              </a:rPr>
              <a:t>figuring out </a:t>
            </a:r>
            <a:r>
              <a:rPr lang="en-CA" dirty="0">
                <a:solidFill>
                  <a:schemeClr val="bg1"/>
                </a:solidFill>
              </a:rPr>
              <a:t>which prospects to approach, </a:t>
            </a:r>
            <a:r>
              <a:rPr lang="en-CA" dirty="0" smtClean="0">
                <a:solidFill>
                  <a:schemeClr val="bg1"/>
                </a:solidFill>
              </a:rPr>
              <a:t>usually has </a:t>
            </a:r>
            <a:r>
              <a:rPr lang="en-CA" dirty="0">
                <a:solidFill>
                  <a:schemeClr val="bg1"/>
                </a:solidFill>
              </a:rPr>
              <a:t>a 1% conversion. </a:t>
            </a:r>
            <a:endParaRPr lang="en-CA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You </a:t>
            </a:r>
            <a:r>
              <a:rPr lang="en-CA" dirty="0">
                <a:solidFill>
                  <a:schemeClr val="bg1"/>
                </a:solidFill>
              </a:rPr>
              <a:t>should </a:t>
            </a:r>
            <a:r>
              <a:rPr lang="en-CA" dirty="0" smtClean="0">
                <a:solidFill>
                  <a:schemeClr val="bg1"/>
                </a:solidFill>
              </a:rPr>
              <a:t>spend about </a:t>
            </a:r>
            <a:r>
              <a:rPr lang="en-CA" dirty="0">
                <a:solidFill>
                  <a:schemeClr val="bg1"/>
                </a:solidFill>
              </a:rPr>
              <a:t>1% of your time looking for leads.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Priority 4: Qualifying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dirty="0" smtClean="0"/>
              <a:t>The </a:t>
            </a:r>
            <a:r>
              <a:rPr lang="en-CA" dirty="0"/>
              <a:t>second, qualifying, has a 10</a:t>
            </a:r>
            <a:r>
              <a:rPr lang="en-CA" dirty="0" smtClean="0"/>
              <a:t>% chance </a:t>
            </a:r>
            <a:r>
              <a:rPr lang="en-CA" dirty="0"/>
              <a:t>of converting. </a:t>
            </a:r>
            <a:endParaRPr lang="en-CA" dirty="0" smtClean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Figure </a:t>
            </a:r>
            <a:r>
              <a:rPr lang="en-CA" dirty="0"/>
              <a:t>out </a:t>
            </a:r>
            <a:r>
              <a:rPr lang="en-CA" dirty="0" smtClean="0"/>
              <a:t>what information </a:t>
            </a:r>
            <a:r>
              <a:rPr lang="en-CA" dirty="0"/>
              <a:t>your prospects need at </a:t>
            </a:r>
            <a:r>
              <a:rPr lang="en-CA" dirty="0" smtClean="0"/>
              <a:t>this stage </a:t>
            </a:r>
            <a:r>
              <a:rPr lang="en-CA" dirty="0"/>
              <a:t>and create standard </a:t>
            </a:r>
            <a:r>
              <a:rPr lang="en-CA" dirty="0" smtClean="0"/>
              <a:t>responses and </a:t>
            </a:r>
            <a:r>
              <a:rPr lang="en-CA" dirty="0"/>
              <a:t>marketing collateral to reduce </a:t>
            </a:r>
            <a:r>
              <a:rPr lang="en-CA" dirty="0" smtClean="0"/>
              <a:t>how much </a:t>
            </a:r>
            <a:r>
              <a:rPr lang="en-CA" dirty="0"/>
              <a:t>time you have to spend with </a:t>
            </a:r>
            <a:r>
              <a:rPr lang="en-CA" dirty="0" smtClean="0"/>
              <a:t>these prospects</a:t>
            </a:r>
            <a:r>
              <a:rPr lang="en-CA" dirty="0"/>
              <a:t>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6295847" cy="35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668</Words>
  <Application>Microsoft Office PowerPoint</Application>
  <PresentationFormat>On-screen Show (4:3)</PresentationFormat>
  <Paragraphs>100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Time Management</vt:lpstr>
      <vt:lpstr>Sales people have to prioritize sales prospects, existing customers, administration, and the many other tasks on their plate.</vt:lpstr>
      <vt:lpstr>Discussion:  “Where do you spend the most amount of your time today?”</vt:lpstr>
      <vt:lpstr>The Goal</vt:lpstr>
      <vt:lpstr>Key Points</vt:lpstr>
      <vt:lpstr>Worksheet</vt:lpstr>
      <vt:lpstr>Make Time For Sales</vt:lpstr>
      <vt:lpstr>Priority 5: Prospecting</vt:lpstr>
      <vt:lpstr>Priority 4: Qualifying</vt:lpstr>
      <vt:lpstr>Priority 3: Presentations</vt:lpstr>
      <vt:lpstr>Priority 2: Quotations</vt:lpstr>
      <vt:lpstr>Priority 1: Close</vt:lpstr>
      <vt:lpstr>Discussion:  “Why do some of your customers take more time than others?”</vt:lpstr>
      <vt:lpstr>How Does It Work? Gift Baskets</vt:lpstr>
      <vt:lpstr>Top Mistakes To Avoid</vt:lpstr>
      <vt:lpstr>Now What?</vt:lpstr>
      <vt:lpstr>Worksheet</vt:lpstr>
      <vt:lpstr>Discussion:  “How do you prioritize your time?”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149</cp:revision>
  <dcterms:created xsi:type="dcterms:W3CDTF">2009-12-07T18:18:58Z</dcterms:created>
  <dcterms:modified xsi:type="dcterms:W3CDTF">2016-03-25T18:59:37Z</dcterms:modified>
</cp:coreProperties>
</file>