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12" r:id="rId3"/>
    <p:sldId id="267" r:id="rId4"/>
    <p:sldId id="257" r:id="rId5"/>
    <p:sldId id="272" r:id="rId6"/>
    <p:sldId id="303" r:id="rId7"/>
    <p:sldId id="315" r:id="rId8"/>
    <p:sldId id="316" r:id="rId9"/>
    <p:sldId id="318" r:id="rId10"/>
    <p:sldId id="317" r:id="rId11"/>
    <p:sldId id="314" r:id="rId12"/>
    <p:sldId id="275" r:id="rId13"/>
    <p:sldId id="273" r:id="rId14"/>
    <p:sldId id="263" r:id="rId15"/>
    <p:sldId id="294" r:id="rId16"/>
    <p:sldId id="319" r:id="rId17"/>
    <p:sldId id="311" r:id="rId18"/>
    <p:sldId id="277" r:id="rId19"/>
    <p:sldId id="276" r:id="rId20"/>
    <p:sldId id="32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32" y="35596"/>
            <a:ext cx="69118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070375"/>
            <a:ext cx="3310136" cy="2694161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Sales Cycles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755864"/>
            <a:ext cx="3600400" cy="2697472"/>
          </a:xfrm>
        </p:spPr>
        <p:txBody>
          <a:bodyPr>
            <a:normAutofit/>
          </a:bodyPr>
          <a:lstStyle/>
          <a:p>
            <a:pPr algn="l"/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Shortening the sales cycle, increases your sales.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8266176" cy="552297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CA" dirty="0" smtClean="0"/>
              <a:t>Follow-Up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5760640" cy="4781128"/>
          </a:xfrm>
        </p:spPr>
        <p:txBody>
          <a:bodyPr>
            <a:normAutofit/>
          </a:bodyPr>
          <a:lstStyle/>
          <a:p>
            <a:r>
              <a:rPr lang="en-CA" dirty="0" smtClean="0"/>
              <a:t>Continuing the relationship with an existing customer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How do you do this?</a:t>
            </a:r>
          </a:p>
          <a:p>
            <a:r>
              <a:rPr lang="en-CA" dirty="0" smtClean="0"/>
              <a:t>Newsletters</a:t>
            </a:r>
          </a:p>
          <a:p>
            <a:r>
              <a:rPr lang="en-CA" dirty="0" smtClean="0"/>
              <a:t>Meetings</a:t>
            </a:r>
          </a:p>
          <a:p>
            <a:r>
              <a:rPr lang="en-CA" dirty="0" smtClean="0"/>
              <a:t>Customer events</a:t>
            </a:r>
          </a:p>
          <a:p>
            <a:r>
              <a:rPr lang="en-CA" dirty="0" smtClean="0"/>
              <a:t>Telephone calls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40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99392"/>
            <a:ext cx="4248472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Is The Duration of Each Stage?”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794620"/>
            <a:ext cx="6912768" cy="3586708"/>
          </a:xfrm>
        </p:spPr>
        <p:txBody>
          <a:bodyPr>
            <a:normAutofit/>
          </a:bodyPr>
          <a:lstStyle/>
          <a:p>
            <a:pPr lvl="0"/>
            <a:r>
              <a:rPr lang="en-CA" sz="2800" dirty="0">
                <a:solidFill>
                  <a:srgbClr val="002060"/>
                </a:solidFill>
              </a:rPr>
              <a:t>Are the stages typically the same length?</a:t>
            </a:r>
          </a:p>
          <a:p>
            <a:pPr lvl="0"/>
            <a:r>
              <a:rPr lang="en-CA" sz="2800" dirty="0">
                <a:solidFill>
                  <a:srgbClr val="002060"/>
                </a:solidFill>
              </a:rPr>
              <a:t>Are some longer than others?</a:t>
            </a:r>
          </a:p>
          <a:p>
            <a:pPr lvl="0"/>
            <a:r>
              <a:rPr lang="en-CA" sz="2800" dirty="0">
                <a:solidFill>
                  <a:srgbClr val="002060"/>
                </a:solidFill>
              </a:rPr>
              <a:t>How much longer? Why?</a:t>
            </a:r>
          </a:p>
          <a:p>
            <a:pPr lvl="0"/>
            <a:r>
              <a:rPr lang="en-CA" sz="2800" dirty="0">
                <a:solidFill>
                  <a:srgbClr val="002060"/>
                </a:solidFill>
              </a:rPr>
              <a:t>Are some stages shorter than others?</a:t>
            </a:r>
          </a:p>
          <a:p>
            <a:pPr lvl="0"/>
            <a:r>
              <a:rPr lang="en-CA" sz="2800" dirty="0">
                <a:solidFill>
                  <a:srgbClr val="002060"/>
                </a:solidFill>
              </a:rPr>
              <a:t>How much shorter? Why?</a:t>
            </a:r>
          </a:p>
        </p:txBody>
      </p:sp>
    </p:spTree>
    <p:extLst>
      <p:ext uri="{BB962C8B-B14F-4D97-AF65-F5344CB8AC3E}">
        <p14:creationId xmlns:p14="http://schemas.microsoft.com/office/powerpoint/2010/main" val="151562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 : Paralegal </a:t>
            </a:r>
            <a:endParaRPr lang="en-C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42110"/>
              </p:ext>
            </p:extLst>
          </p:nvPr>
        </p:nvGraphicFramePr>
        <p:xfrm>
          <a:off x="395536" y="1196752"/>
          <a:ext cx="8435280" cy="552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056"/>
                <a:gridCol w="1687056"/>
                <a:gridCol w="1820808"/>
                <a:gridCol w="1800200"/>
                <a:gridCol w="1440160"/>
              </a:tblGrid>
              <a:tr h="1688554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 # of Leads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Stage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How</a:t>
                      </a:r>
                      <a:r>
                        <a:rPr lang="en-CA" sz="2400" baseline="0" dirty="0" smtClean="0"/>
                        <a:t> Do You Do This?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Conversion Rate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How To Improve</a:t>
                      </a:r>
                      <a:endParaRPr lang="en-CA" sz="2400" dirty="0"/>
                    </a:p>
                  </a:txBody>
                  <a:tcPr/>
                </a:tc>
              </a:tr>
              <a:tr h="68480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100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Qualify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Type of industry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Size of business</a:t>
                      </a:r>
                      <a:endParaRPr lang="en-CA" sz="2400" dirty="0"/>
                    </a:p>
                  </a:txBody>
                  <a:tcPr/>
                </a:tc>
              </a:tr>
              <a:tr h="68480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20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Awareness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Calling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20%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Website</a:t>
                      </a:r>
                      <a:endParaRPr lang="en-CA" sz="2400" dirty="0"/>
                    </a:p>
                  </a:txBody>
                  <a:tcPr/>
                </a:tc>
              </a:tr>
              <a:tr h="68480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10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Interest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Meeting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50%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Brochure</a:t>
                      </a:r>
                      <a:endParaRPr lang="en-CA" sz="2400" dirty="0"/>
                    </a:p>
                  </a:txBody>
                  <a:tcPr/>
                </a:tc>
              </a:tr>
              <a:tr h="68480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3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Close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100%</a:t>
                      </a:r>
                      <a:r>
                        <a:rPr lang="en-CA" sz="2400" baseline="0" dirty="0" smtClean="0"/>
                        <a:t> performance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30%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Referrals</a:t>
                      </a:r>
                      <a:endParaRPr lang="en-CA" sz="2400" dirty="0"/>
                    </a:p>
                  </a:txBody>
                  <a:tcPr/>
                </a:tc>
              </a:tr>
              <a:tr h="68480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30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Follow Up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Monthly</a:t>
                      </a:r>
                      <a:r>
                        <a:rPr lang="en-CA" sz="2400" baseline="0" dirty="0" smtClean="0"/>
                        <a:t> reports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Meetings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8842" y="274638"/>
            <a:ext cx="4127958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Not benchmarking</a:t>
            </a:r>
          </a:p>
          <a:p>
            <a:r>
              <a:rPr lang="en-CA" dirty="0" smtClean="0"/>
              <a:t>Trying to improve everything at once</a:t>
            </a:r>
          </a:p>
          <a:p>
            <a:r>
              <a:rPr lang="en-CA" dirty="0" smtClean="0"/>
              <a:t>Forgetting that it still a numbers game</a:t>
            </a:r>
          </a:p>
          <a:p>
            <a:r>
              <a:rPr lang="en-CA" dirty="0" smtClean="0"/>
              <a:t>Taking it too personally when you don’t close a customer – analyze!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08104" y="1700808"/>
            <a:ext cx="3534544" cy="5588026"/>
          </a:xfrm>
        </p:spPr>
        <p:txBody>
          <a:bodyPr>
            <a:normAutofit/>
          </a:bodyPr>
          <a:lstStyle/>
          <a:p>
            <a:r>
              <a:rPr lang="en-CA" dirty="0"/>
              <a:t>Referrals reduce your sales </a:t>
            </a:r>
            <a:r>
              <a:rPr lang="en-CA" dirty="0" smtClean="0"/>
              <a:t>cycle</a:t>
            </a:r>
            <a:endParaRPr lang="en-CA" dirty="0"/>
          </a:p>
          <a:p>
            <a:r>
              <a:rPr lang="en-CA" dirty="0" smtClean="0"/>
              <a:t>Your </a:t>
            </a:r>
            <a:r>
              <a:rPr lang="en-CA" dirty="0"/>
              <a:t>existing personal contacts </a:t>
            </a:r>
            <a:r>
              <a:rPr lang="en-CA" dirty="0" smtClean="0"/>
              <a:t>reduce your </a:t>
            </a:r>
            <a:r>
              <a:rPr lang="en-CA" dirty="0"/>
              <a:t>sales </a:t>
            </a:r>
            <a:r>
              <a:rPr lang="en-CA" dirty="0" smtClean="0"/>
              <a:t>cycle</a:t>
            </a:r>
            <a:endParaRPr lang="en-CA" dirty="0"/>
          </a:p>
          <a:p>
            <a:r>
              <a:rPr lang="en-CA" dirty="0" smtClean="0"/>
              <a:t>Have </a:t>
            </a:r>
            <a:r>
              <a:rPr lang="en-CA" dirty="0"/>
              <a:t>a goal for each time you contact </a:t>
            </a:r>
            <a:r>
              <a:rPr lang="en-CA" dirty="0" smtClean="0"/>
              <a:t>a prospect—keep </a:t>
            </a:r>
            <a:r>
              <a:rPr lang="en-CA" dirty="0"/>
              <a:t>up momentum!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6025835" cy="646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27384"/>
            <a:ext cx="3888432" cy="3888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“For Your Longest Stage, Why Is It Taking A Long Time?”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794620"/>
            <a:ext cx="6912768" cy="3586708"/>
          </a:xfrm>
        </p:spPr>
        <p:txBody>
          <a:bodyPr>
            <a:normAutofit/>
          </a:bodyPr>
          <a:lstStyle/>
          <a:p>
            <a:pPr lvl="0"/>
            <a:r>
              <a:rPr lang="en-CA" sz="2800" dirty="0">
                <a:solidFill>
                  <a:srgbClr val="002060"/>
                </a:solidFill>
              </a:rPr>
              <a:t>Is it delayed due to a common factor you’ve seen in multiple prospects?</a:t>
            </a:r>
          </a:p>
          <a:p>
            <a:pPr lvl="0"/>
            <a:r>
              <a:rPr lang="en-CA" sz="2800" dirty="0">
                <a:solidFill>
                  <a:srgbClr val="002060"/>
                </a:solidFill>
              </a:rPr>
              <a:t>Is it delayed for the same objection as you’ve seen in multiple prospects?</a:t>
            </a:r>
          </a:p>
          <a:p>
            <a:pPr lvl="0"/>
            <a:r>
              <a:rPr lang="en-CA" sz="2800" dirty="0">
                <a:solidFill>
                  <a:srgbClr val="002060"/>
                </a:solidFill>
              </a:rPr>
              <a:t>Is it delayed due a lack of follow up?</a:t>
            </a:r>
          </a:p>
          <a:p>
            <a:r>
              <a:rPr lang="en-CA" sz="2800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039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-99392"/>
            <a:ext cx="3888432" cy="3888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Could You Speed Up Your Other Stages?”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2664296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>
                <a:solidFill>
                  <a:srgbClr val="002060"/>
                </a:solidFill>
              </a:rPr>
              <a:t>Think about a time it happened quickly. Why did the stage happen so quickly?</a:t>
            </a:r>
          </a:p>
          <a:p>
            <a:pPr lvl="0"/>
            <a:r>
              <a:rPr lang="en-CA" dirty="0">
                <a:solidFill>
                  <a:srgbClr val="002060"/>
                </a:solidFill>
              </a:rPr>
              <a:t>Is there any of your customer that could offer insight or feedback on your sales funnel?</a:t>
            </a:r>
          </a:p>
          <a:p>
            <a:pPr lvl="0"/>
            <a:r>
              <a:rPr lang="en-CA" dirty="0">
                <a:solidFill>
                  <a:srgbClr val="002060"/>
                </a:solidFill>
              </a:rPr>
              <a:t>Could you work with another sales person who is great at a stage you might be having trouble with?</a:t>
            </a:r>
          </a:p>
          <a:p>
            <a:pPr lvl="0"/>
            <a:r>
              <a:rPr lang="en-CA" dirty="0">
                <a:solidFill>
                  <a:srgbClr val="002060"/>
                </a:solidFill>
              </a:rPr>
              <a:t>Could you consider team selling to get feedback from another sales associate?</a:t>
            </a:r>
          </a:p>
        </p:txBody>
      </p:sp>
    </p:spTree>
    <p:extLst>
      <p:ext uri="{BB962C8B-B14F-4D97-AF65-F5344CB8AC3E}">
        <p14:creationId xmlns:p14="http://schemas.microsoft.com/office/powerpoint/2010/main" val="38843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484784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/>
              <a:t>Qualify</a:t>
            </a:r>
          </a:p>
          <a:p>
            <a:pPr lvl="0"/>
            <a:r>
              <a:rPr lang="en-CA" dirty="0"/>
              <a:t>Awareness</a:t>
            </a:r>
          </a:p>
          <a:p>
            <a:pPr lvl="0"/>
            <a:r>
              <a:rPr lang="en-CA" dirty="0"/>
              <a:t>Interest</a:t>
            </a:r>
          </a:p>
          <a:p>
            <a:pPr lvl="0"/>
            <a:r>
              <a:rPr lang="en-CA" dirty="0"/>
              <a:t>Close</a:t>
            </a:r>
          </a:p>
          <a:p>
            <a:pPr lvl="0"/>
            <a:r>
              <a:rPr lang="en-CA" dirty="0"/>
              <a:t>Follow-Up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10544" cy="2002234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173853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Shorten your sales cycle.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5019"/>
            <a:ext cx="68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23003"/>
            <a:ext cx="10547984" cy="7029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816" y="44624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Why?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201216" y="1154872"/>
            <a:ext cx="2746648" cy="5851525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The more quickly you can close a prospect</a:t>
            </a:r>
            <a:r>
              <a:rPr lang="en-CA" dirty="0" smtClean="0"/>
              <a:t>, the </a:t>
            </a:r>
            <a:r>
              <a:rPr lang="en-CA" dirty="0"/>
              <a:t>more time you have to invest in </a:t>
            </a:r>
            <a:r>
              <a:rPr lang="en-CA" dirty="0" smtClean="0"/>
              <a:t>other customers</a:t>
            </a:r>
          </a:p>
          <a:p>
            <a:r>
              <a:rPr lang="en-CA" dirty="0" smtClean="0"/>
              <a:t>The </a:t>
            </a:r>
            <a:r>
              <a:rPr lang="en-CA" dirty="0"/>
              <a:t>longer a prospect stays </a:t>
            </a:r>
            <a:r>
              <a:rPr lang="en-CA" dirty="0" smtClean="0"/>
              <a:t>in the </a:t>
            </a:r>
            <a:r>
              <a:rPr lang="en-CA" dirty="0"/>
              <a:t>funnel, the less likely they will be to buy.</a:t>
            </a:r>
          </a:p>
        </p:txBody>
      </p:sp>
    </p:spTree>
    <p:extLst>
      <p:ext uri="{BB962C8B-B14F-4D97-AF65-F5344CB8AC3E}">
        <p14:creationId xmlns:p14="http://schemas.microsoft.com/office/powerpoint/2010/main" val="24643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Shortening the sales cycle, increases your sales.</a:t>
            </a:r>
            <a:endParaRPr lang="en-CA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057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2143397"/>
            <a:ext cx="30963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Shorten your sales cycle.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 smtClean="0"/>
              <a:t>Qualify</a:t>
            </a:r>
          </a:p>
          <a:p>
            <a:pPr lvl="0"/>
            <a:r>
              <a:rPr lang="en-CA" dirty="0" smtClean="0"/>
              <a:t>Awareness</a:t>
            </a:r>
          </a:p>
          <a:p>
            <a:pPr lvl="0"/>
            <a:r>
              <a:rPr lang="en-CA" dirty="0" smtClean="0"/>
              <a:t>Interest</a:t>
            </a:r>
          </a:p>
          <a:p>
            <a:pPr lvl="0"/>
            <a:r>
              <a:rPr lang="en-CA" dirty="0" smtClean="0"/>
              <a:t>Close</a:t>
            </a:r>
          </a:p>
          <a:p>
            <a:pPr lvl="0"/>
            <a:r>
              <a:rPr lang="en-CA" dirty="0" smtClean="0"/>
              <a:t>Follow-Up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5688632" cy="610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55" y="0"/>
            <a:ext cx="471256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dirty="0" smtClean="0"/>
              <a:t>Qualify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/>
          </a:bodyPr>
          <a:lstStyle/>
          <a:p>
            <a:r>
              <a:rPr lang="en-CA" dirty="0" smtClean="0"/>
              <a:t>Figuring out if a customer is likely to buy from you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How do you do this?</a:t>
            </a:r>
          </a:p>
          <a:p>
            <a:r>
              <a:rPr lang="en-CA" dirty="0" smtClean="0"/>
              <a:t>Lead lists</a:t>
            </a:r>
          </a:p>
          <a:p>
            <a:r>
              <a:rPr lang="en-CA" dirty="0" smtClean="0"/>
              <a:t>Lead research</a:t>
            </a:r>
          </a:p>
          <a:p>
            <a:r>
              <a:rPr lang="en-CA" dirty="0" smtClean="0"/>
              <a:t>Asking direct questions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61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CA" dirty="0" smtClean="0"/>
              <a:t>Awareness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012160" y="1556792"/>
            <a:ext cx="3109286" cy="5040560"/>
          </a:xfrm>
        </p:spPr>
        <p:txBody>
          <a:bodyPr>
            <a:normAutofit/>
          </a:bodyPr>
          <a:lstStyle/>
          <a:p>
            <a:r>
              <a:rPr lang="en-CA" dirty="0" smtClean="0"/>
              <a:t>Getting prospects to know about your business</a:t>
            </a:r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How do you do this?</a:t>
            </a:r>
          </a:p>
          <a:p>
            <a:r>
              <a:rPr lang="en-CA" dirty="0" smtClean="0"/>
              <a:t>Networking</a:t>
            </a:r>
          </a:p>
          <a:p>
            <a:r>
              <a:rPr lang="en-CA" dirty="0" smtClean="0"/>
              <a:t>Advertising</a:t>
            </a:r>
          </a:p>
          <a:p>
            <a:r>
              <a:rPr lang="en-CA" dirty="0" smtClean="0"/>
              <a:t>Cold calling</a:t>
            </a:r>
          </a:p>
          <a:p>
            <a:r>
              <a:rPr lang="en-CA" dirty="0" smtClean="0"/>
              <a:t>Direct mail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730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dirty="0" smtClean="0"/>
              <a:t>Interest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Getting a prospect to be interested in learning more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How do you do this?</a:t>
            </a:r>
          </a:p>
          <a:p>
            <a:r>
              <a:rPr lang="en-CA" dirty="0" smtClean="0"/>
              <a:t>Presentations</a:t>
            </a:r>
          </a:p>
          <a:p>
            <a:r>
              <a:rPr lang="en-CA" dirty="0" smtClean="0"/>
              <a:t>Videos</a:t>
            </a:r>
          </a:p>
          <a:p>
            <a:r>
              <a:rPr lang="en-CA" dirty="0" smtClean="0"/>
              <a:t>Compelling messaging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676"/>
            <a:ext cx="4038600" cy="26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0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CA" dirty="0" smtClean="0"/>
              <a:t>Close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Having a prospect buy</a:t>
            </a:r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How do you do this?</a:t>
            </a:r>
          </a:p>
          <a:p>
            <a:r>
              <a:rPr lang="en-CA" dirty="0" smtClean="0"/>
              <a:t>Confidence</a:t>
            </a:r>
          </a:p>
          <a:p>
            <a:r>
              <a:rPr lang="en-CA" dirty="0" smtClean="0"/>
              <a:t>Reducing risk</a:t>
            </a:r>
          </a:p>
          <a:p>
            <a:r>
              <a:rPr lang="en-CA" dirty="0" smtClean="0"/>
              <a:t>Overcoming objections</a:t>
            </a:r>
          </a:p>
          <a:p>
            <a:r>
              <a:rPr lang="en-CA" dirty="0" smtClean="0"/>
              <a:t>Credibility</a:t>
            </a:r>
          </a:p>
          <a:p>
            <a:r>
              <a:rPr lang="en-CA" dirty="0" smtClean="0"/>
              <a:t>Trust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6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491</Words>
  <Application>Microsoft Office PowerPoint</Application>
  <PresentationFormat>On-screen Show (4:3)</PresentationFormat>
  <Paragraphs>134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Sales Cycles</vt:lpstr>
      <vt:lpstr>Why?</vt:lpstr>
      <vt:lpstr>The Goal</vt:lpstr>
      <vt:lpstr>Key Points</vt:lpstr>
      <vt:lpstr>Worksheet</vt:lpstr>
      <vt:lpstr>Qualify</vt:lpstr>
      <vt:lpstr>Awareness</vt:lpstr>
      <vt:lpstr>Interest</vt:lpstr>
      <vt:lpstr>Close</vt:lpstr>
      <vt:lpstr>Follow-Up</vt:lpstr>
      <vt:lpstr>Discussion:  “What Is The Duration of Each Stage?”</vt:lpstr>
      <vt:lpstr>How Does It Work? : Paralegal </vt:lpstr>
      <vt:lpstr>Top Mistakes To Avoid</vt:lpstr>
      <vt:lpstr>Now What?</vt:lpstr>
      <vt:lpstr>Worksheet</vt:lpstr>
      <vt:lpstr>Discussion:  “For Your Longest Stage, Why Is It Taking A Long Time?”</vt:lpstr>
      <vt:lpstr>Discussion:  “How Could You Speed Up Your Other Stages?”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128</cp:revision>
  <dcterms:created xsi:type="dcterms:W3CDTF">2009-12-07T18:18:58Z</dcterms:created>
  <dcterms:modified xsi:type="dcterms:W3CDTF">2016-05-02T01:47:48Z</dcterms:modified>
</cp:coreProperties>
</file>