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307" r:id="rId3"/>
    <p:sldId id="324" r:id="rId4"/>
    <p:sldId id="337" r:id="rId5"/>
    <p:sldId id="267" r:id="rId6"/>
    <p:sldId id="257" r:id="rId7"/>
    <p:sldId id="272" r:id="rId8"/>
    <p:sldId id="331" r:id="rId9"/>
    <p:sldId id="332" r:id="rId10"/>
    <p:sldId id="333" r:id="rId11"/>
    <p:sldId id="334" r:id="rId12"/>
    <p:sldId id="335" r:id="rId13"/>
    <p:sldId id="336" r:id="rId14"/>
    <p:sldId id="329" r:id="rId15"/>
    <p:sldId id="311" r:id="rId16"/>
    <p:sldId id="273" r:id="rId17"/>
    <p:sldId id="263" r:id="rId18"/>
    <p:sldId id="294" r:id="rId19"/>
    <p:sldId id="277" r:id="rId20"/>
    <p:sldId id="276" r:id="rId21"/>
    <p:sldId id="3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F8F9E-5AC2-42A0-BCB6-57EA154F0182}" type="datetimeFigureOut">
              <a:rPr lang="en-CA" smtClean="0"/>
              <a:t>2016-07-25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F64D3-C2A9-4FFF-B648-9CAD89281B5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84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F64D3-C2A9-4FFF-B648-9CAD89281B5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329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7/25/2016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070375"/>
            <a:ext cx="3310136" cy="2694161"/>
          </a:xfrm>
        </p:spPr>
        <p:txBody>
          <a:bodyPr>
            <a:normAutofit/>
          </a:bodyPr>
          <a:lstStyle/>
          <a:p>
            <a:pPr algn="l"/>
            <a:r>
              <a:rPr lang="en-CA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Know When To Walk Away</a:t>
            </a:r>
            <a:endParaRPr lang="en-C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755864"/>
            <a:ext cx="2880320" cy="2697472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plenty of fish in the sea</a:t>
            </a:r>
            <a:r>
              <a:rPr lang="en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And not everyone is right for you.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12160" y="2564904"/>
            <a:ext cx="3466728" cy="3744416"/>
          </a:xfrm>
        </p:spPr>
        <p:txBody>
          <a:bodyPr/>
          <a:lstStyle/>
          <a:p>
            <a:r>
              <a:rPr lang="en-CA" dirty="0" smtClean="0"/>
              <a:t>Relationship Flag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90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39"/>
            <a:ext cx="9144000" cy="60937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5616" y="3933056"/>
            <a:ext cx="8229600" cy="1143000"/>
          </a:xfrm>
        </p:spPr>
        <p:txBody>
          <a:bodyPr/>
          <a:lstStyle/>
          <a:p>
            <a:r>
              <a:rPr lang="en-CA" dirty="0" smtClean="0"/>
              <a:t>Stalemate Flag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20072" y="0"/>
            <a:ext cx="3466728" cy="5092618"/>
          </a:xfrm>
        </p:spPr>
        <p:txBody>
          <a:bodyPr/>
          <a:lstStyle/>
          <a:p>
            <a:r>
              <a:rPr lang="en-CA" dirty="0" smtClean="0"/>
              <a:t>Goal Flag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435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5928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20072" y="1196752"/>
            <a:ext cx="1882552" cy="2644346"/>
          </a:xfrm>
        </p:spPr>
        <p:txBody>
          <a:bodyPr/>
          <a:lstStyle/>
          <a:p>
            <a:r>
              <a:rPr lang="en-CA" dirty="0" smtClean="0"/>
              <a:t>Cash Flow Flag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55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CA" sz="3600" dirty="0" smtClean="0">
                <a:solidFill>
                  <a:srgbClr val="00B0F0"/>
                </a:solidFill>
              </a:rPr>
              <a:t>How Does It Work? Homemade pet treats</a:t>
            </a:r>
            <a:endParaRPr lang="en-CA" sz="3600" dirty="0">
              <a:solidFill>
                <a:srgbClr val="00B0F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459439"/>
              </p:ext>
            </p:extLst>
          </p:nvPr>
        </p:nvGraphicFramePr>
        <p:xfrm>
          <a:off x="395536" y="1397000"/>
          <a:ext cx="8424936" cy="4831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1944216"/>
                <a:gridCol w="1872208"/>
                <a:gridCol w="3384376"/>
              </a:tblGrid>
              <a:tr h="807864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Priority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Customer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Red Flag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De</a:t>
                      </a:r>
                      <a:r>
                        <a:rPr lang="en-CA" sz="2400" baseline="0" dirty="0" smtClean="0"/>
                        <a:t>-Marketing Strategy</a:t>
                      </a:r>
                      <a:endParaRPr lang="en-CA" sz="2400" dirty="0"/>
                    </a:p>
                  </a:txBody>
                  <a:tcPr/>
                </a:tc>
              </a:tr>
              <a:tr h="77316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1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Large grocery store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Decision-maker flag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Contact</a:t>
                      </a:r>
                      <a:r>
                        <a:rPr lang="en-CA" sz="2400" baseline="0" dirty="0" smtClean="0"/>
                        <a:t> CEO of business</a:t>
                      </a:r>
                      <a:endParaRPr lang="en-CA" sz="2400" dirty="0"/>
                    </a:p>
                  </a:txBody>
                  <a:tcPr/>
                </a:tc>
              </a:tr>
              <a:tr h="77316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2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Local convenience store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Cash flow flag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Explain</a:t>
                      </a:r>
                      <a:r>
                        <a:rPr lang="en-CA" sz="2400" baseline="0" dirty="0" smtClean="0"/>
                        <a:t> that the credit terms on cash upfront</a:t>
                      </a:r>
                      <a:endParaRPr lang="en-CA" sz="2400" dirty="0"/>
                    </a:p>
                  </a:txBody>
                  <a:tcPr/>
                </a:tc>
              </a:tr>
              <a:tr h="77316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3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Large pet food</a:t>
                      </a:r>
                      <a:r>
                        <a:rPr lang="en-CA" sz="2400" baseline="0" dirty="0" smtClean="0"/>
                        <a:t> chain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Goal flag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Write email with quote that quality is focus</a:t>
                      </a:r>
                      <a:r>
                        <a:rPr lang="en-CA" sz="2400" baseline="0" dirty="0" smtClean="0"/>
                        <a:t> rather than lowest cost</a:t>
                      </a:r>
                      <a:endParaRPr lang="en-CA" sz="2400" dirty="0"/>
                    </a:p>
                  </a:txBody>
                  <a:tcPr/>
                </a:tc>
              </a:tr>
              <a:tr h="773168"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4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Local</a:t>
                      </a:r>
                      <a:r>
                        <a:rPr lang="en-CA" sz="2400" baseline="0" dirty="0" smtClean="0"/>
                        <a:t> pet store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/>
                        <a:t>Relationship flag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smtClean="0"/>
                        <a:t>Put</a:t>
                      </a:r>
                      <a:r>
                        <a:rPr lang="en-CA" sz="2400" baseline="0" smtClean="0"/>
                        <a:t> on newsletter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760640" cy="2370187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“Do you have any warning signs/red flags?”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2852936"/>
            <a:ext cx="6768752" cy="3528392"/>
          </a:xfrm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Could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spot those warning signs again?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Could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even guess a type of customer that might do this?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willing to hold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When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you check in to re-assess?</a:t>
            </a:r>
            <a:endParaRPr lang="en-CA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-243408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Top Mistakes To Avoid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16016" y="1556792"/>
            <a:ext cx="4038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Ignoring your gut </a:t>
            </a:r>
          </a:p>
          <a:p>
            <a:r>
              <a:rPr lang="en-CA" dirty="0" smtClean="0"/>
              <a:t>Putting all your eggs in one basic</a:t>
            </a:r>
          </a:p>
          <a:p>
            <a:r>
              <a:rPr lang="en-CA" dirty="0" smtClean="0"/>
              <a:t>Thinking that you can please everyone</a:t>
            </a:r>
          </a:p>
          <a:p>
            <a:r>
              <a:rPr lang="en-CA" dirty="0" smtClean="0"/>
              <a:t>Ignoring the signs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/>
          <a:lstStyle/>
          <a:p>
            <a:r>
              <a:rPr lang="en-CA" dirty="0" smtClean="0"/>
              <a:t>Now What?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64088" y="1556792"/>
            <a:ext cx="40386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Drop </a:t>
            </a:r>
            <a:r>
              <a:rPr lang="en-CA" dirty="0"/>
              <a:t>a bad customer sooner than later.</a:t>
            </a:r>
          </a:p>
          <a:p>
            <a:r>
              <a:rPr lang="en-CA" dirty="0" smtClean="0"/>
              <a:t>Allocate </a:t>
            </a:r>
            <a:r>
              <a:rPr lang="en-CA" dirty="0"/>
              <a:t>your time based on sales probability.</a:t>
            </a:r>
          </a:p>
          <a:p>
            <a:r>
              <a:rPr lang="en-CA" dirty="0" smtClean="0"/>
              <a:t>Watch </a:t>
            </a:r>
            <a:r>
              <a:rPr lang="en-CA" dirty="0"/>
              <a:t>for red flags!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70786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u="sng" dirty="0" smtClean="0"/>
              <a:t>Worksheet</a:t>
            </a:r>
            <a:endParaRPr lang="en-CA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CA" sz="2800" dirty="0" smtClean="0"/>
          </a:p>
          <a:p>
            <a:r>
              <a:rPr lang="en-CA" sz="2800" dirty="0" smtClean="0"/>
              <a:t>How does this work for your business?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" y="10541"/>
            <a:ext cx="6010747" cy="60107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/>
          <a:lstStyle/>
          <a:p>
            <a:r>
              <a:rPr lang="en-CA" dirty="0" smtClean="0"/>
              <a:t>Key Points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16016" y="1484784"/>
            <a:ext cx="4038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CA" dirty="0"/>
              <a:t>Red Flags</a:t>
            </a:r>
          </a:p>
          <a:p>
            <a:pPr lvl="1"/>
            <a:r>
              <a:rPr lang="en-CA" dirty="0"/>
              <a:t>Front-page news</a:t>
            </a:r>
          </a:p>
          <a:p>
            <a:pPr lvl="1"/>
            <a:r>
              <a:rPr lang="en-CA" dirty="0"/>
              <a:t>Decision-maker</a:t>
            </a:r>
          </a:p>
          <a:p>
            <a:pPr lvl="1"/>
            <a:r>
              <a:rPr lang="en-CA" dirty="0"/>
              <a:t>Relationship</a:t>
            </a:r>
          </a:p>
          <a:p>
            <a:pPr lvl="1"/>
            <a:r>
              <a:rPr lang="en-CA" dirty="0"/>
              <a:t>Stalemate</a:t>
            </a:r>
          </a:p>
          <a:p>
            <a:pPr lvl="1"/>
            <a:r>
              <a:rPr lang="en-CA" dirty="0"/>
              <a:t>Goal</a:t>
            </a:r>
          </a:p>
          <a:p>
            <a:pPr lvl="1"/>
            <a:r>
              <a:rPr lang="en-CA" dirty="0"/>
              <a:t>Cash flow</a:t>
            </a:r>
          </a:p>
          <a:p>
            <a:r>
              <a:rPr lang="en-CA" dirty="0" smtClean="0"/>
              <a:t>Example</a:t>
            </a:r>
            <a:endParaRPr lang="en-CA" dirty="0"/>
          </a:p>
          <a:p>
            <a:r>
              <a:rPr lang="en-CA" dirty="0"/>
              <a:t>What not to do</a:t>
            </a:r>
          </a:p>
          <a:p>
            <a:r>
              <a:rPr lang="en-CA" dirty="0"/>
              <a:t>Your next </a:t>
            </a:r>
            <a:r>
              <a:rPr lang="en-CA" dirty="0" smtClean="0"/>
              <a:t>steps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47663"/>
            <a:ext cx="4355976" cy="5962674"/>
          </a:xfrm>
        </p:spPr>
        <p:txBody>
          <a:bodyPr>
            <a:normAutofit fontScale="90000"/>
          </a:bodyPr>
          <a:lstStyle/>
          <a:p>
            <a:r>
              <a:rPr lang="en-CA" dirty="0"/>
              <a:t>There comes</a:t>
            </a:r>
            <a:br>
              <a:rPr lang="en-CA" dirty="0"/>
            </a:br>
            <a:r>
              <a:rPr lang="en-CA" dirty="0"/>
              <a:t>a tipping point where too much time, </a:t>
            </a:r>
            <a:r>
              <a:rPr lang="en-CA" dirty="0" smtClean="0"/>
              <a:t> energy, emotion</a:t>
            </a:r>
            <a:r>
              <a:rPr lang="en-CA" dirty="0"/>
              <a:t>, money, connections, favours, and a</a:t>
            </a:r>
            <a:br>
              <a:rPr lang="en-CA" dirty="0"/>
            </a:br>
            <a:r>
              <a:rPr lang="en-CA" dirty="0"/>
              <a:t>whole host of other resources have been </a:t>
            </a:r>
            <a:r>
              <a:rPr lang="en-CA" dirty="0" smtClean="0"/>
              <a:t>poured into </a:t>
            </a:r>
            <a:r>
              <a:rPr lang="en-CA" dirty="0"/>
              <a:t>a customer.</a:t>
            </a:r>
            <a:endParaRPr lang="en-CA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15616"/>
          <a:stretch/>
        </p:blipFill>
        <p:spPr>
          <a:xfrm>
            <a:off x="4355976" y="0"/>
            <a:ext cx="482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1872208" cy="1642194"/>
          </a:xfrm>
        </p:spPr>
        <p:txBody>
          <a:bodyPr>
            <a:normAutofit/>
          </a:bodyPr>
          <a:lstStyle/>
          <a:p>
            <a:pPr algn="l"/>
            <a:r>
              <a:rPr lang="en-CA" dirty="0" smtClean="0"/>
              <a:t>The Goal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0" y="1417638"/>
            <a:ext cx="2476722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CA" sz="3600" dirty="0" smtClean="0"/>
          </a:p>
          <a:p>
            <a:pPr marL="0" indent="0">
              <a:buNone/>
            </a:pPr>
            <a:r>
              <a:rPr lang="en-CA" sz="3600" dirty="0" smtClean="0"/>
              <a:t>Have </a:t>
            </a:r>
            <a:r>
              <a:rPr lang="en-CA" sz="3600" dirty="0"/>
              <a:t>a walking away point that protects you and your business.</a:t>
            </a:r>
            <a:endParaRPr lang="en-CA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22" y="-25019"/>
            <a:ext cx="68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plenty of fish in the sea. And not everyone is right for you.</a:t>
            </a:r>
            <a:endParaRPr lang="en-CA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www.SmallBusinessSolver.com </a:t>
            </a:r>
            <a:r>
              <a:rPr lang="en-US" dirty="0"/>
              <a:t>© </a:t>
            </a:r>
            <a:r>
              <a:rPr lang="en-US" dirty="0" smtClean="0"/>
              <a:t>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273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43408"/>
            <a:ext cx="3600400" cy="36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10741"/>
            <a:ext cx="6480720" cy="1002035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“Do you have a customer that has been in the sales funnel forever?”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4293096"/>
            <a:ext cx="6912768" cy="2520280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 it taken a long time to close them?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aren’t they moving forward?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does this make you feel?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worth it?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Should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disengage or keep trying?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</a:t>
            </a:r>
            <a:r>
              <a:rPr lang="en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could you disengage?</a:t>
            </a:r>
          </a:p>
        </p:txBody>
      </p:sp>
    </p:spTree>
    <p:extLst>
      <p:ext uri="{BB962C8B-B14F-4D97-AF65-F5344CB8AC3E}">
        <p14:creationId xmlns:p14="http://schemas.microsoft.com/office/powerpoint/2010/main" val="995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-243408"/>
            <a:ext cx="3600400" cy="36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400600" cy="2304256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rgbClr val="00B0F0"/>
                </a:solidFill>
              </a:rPr>
              <a:t>Discussion: </a:t>
            </a:r>
            <a:br>
              <a:rPr lang="en-CA" dirty="0" smtClean="0">
                <a:solidFill>
                  <a:srgbClr val="00B0F0"/>
                </a:solidFill>
              </a:rPr>
            </a:br>
            <a:r>
              <a:rPr lang="en-CA" dirty="0" smtClean="0">
                <a:solidFill>
                  <a:srgbClr val="00B0F0"/>
                </a:solidFill>
              </a:rPr>
              <a:t>“How Could You Generate Action?”</a:t>
            </a:r>
            <a:endParaRPr lang="en-CA" dirty="0">
              <a:solidFill>
                <a:srgbClr val="00B0F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3212976"/>
            <a:ext cx="6048672" cy="3456384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there a direct question you could ask?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Did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need to change your approach?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still risk or objectives that have not been overcome?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 way to take a baby step forward?</a:t>
            </a:r>
          </a:p>
        </p:txBody>
      </p:sp>
    </p:spTree>
    <p:extLst>
      <p:ext uri="{BB962C8B-B14F-4D97-AF65-F5344CB8AC3E}">
        <p14:creationId xmlns:p14="http://schemas.microsoft.com/office/powerpoint/2010/main" val="15728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 smtClean="0"/>
              <a:t>The Goal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5446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dirty="0" smtClean="0"/>
              <a:t>Have a walking away point that protects you and your business.</a:t>
            </a:r>
            <a:endParaRPr lang="en-CA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2054688"/>
            <a:ext cx="6513996" cy="4830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Key Points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dirty="0" smtClean="0"/>
              <a:t>Red Flags</a:t>
            </a:r>
          </a:p>
          <a:p>
            <a:pPr lvl="1"/>
            <a:r>
              <a:rPr lang="en-CA" dirty="0" smtClean="0"/>
              <a:t>Front-page news</a:t>
            </a:r>
          </a:p>
          <a:p>
            <a:pPr lvl="1"/>
            <a:r>
              <a:rPr lang="en-CA" dirty="0" smtClean="0"/>
              <a:t>Decision-maker</a:t>
            </a:r>
          </a:p>
          <a:p>
            <a:pPr lvl="1"/>
            <a:r>
              <a:rPr lang="en-CA" dirty="0" smtClean="0"/>
              <a:t>Relationship</a:t>
            </a:r>
          </a:p>
          <a:p>
            <a:pPr lvl="1"/>
            <a:r>
              <a:rPr lang="en-CA" dirty="0" smtClean="0"/>
              <a:t>Stalemate</a:t>
            </a:r>
          </a:p>
          <a:p>
            <a:pPr lvl="1"/>
            <a:r>
              <a:rPr lang="en-CA" dirty="0" smtClean="0"/>
              <a:t>Goal</a:t>
            </a:r>
          </a:p>
          <a:p>
            <a:pPr lvl="1"/>
            <a:r>
              <a:rPr lang="en-CA" dirty="0" smtClean="0"/>
              <a:t>Cash flow</a:t>
            </a:r>
          </a:p>
          <a:p>
            <a:r>
              <a:rPr lang="en-CA" dirty="0" smtClean="0"/>
              <a:t>Example</a:t>
            </a:r>
          </a:p>
          <a:p>
            <a:r>
              <a:rPr lang="en-CA" dirty="0" smtClean="0"/>
              <a:t>What not to do</a:t>
            </a:r>
          </a:p>
          <a:p>
            <a:r>
              <a:rPr lang="en-CA" dirty="0" smtClean="0"/>
              <a:t>Your next steps</a:t>
            </a:r>
          </a:p>
          <a:p>
            <a:r>
              <a:rPr lang="en-CA" dirty="0" smtClean="0"/>
              <a:t>Wrap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20" y="836712"/>
            <a:ext cx="707867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u="sng" dirty="0" smtClean="0"/>
              <a:t>Worksheet</a:t>
            </a:r>
            <a:endParaRPr lang="en-CA" sz="2800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CA" sz="2800" dirty="0" smtClean="0"/>
          </a:p>
          <a:p>
            <a:r>
              <a:rPr lang="en-CA" sz="2800" dirty="0" smtClean="0"/>
              <a:t>Grab your worksheet and follow along.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5" y="0"/>
            <a:ext cx="12241571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3284984"/>
            <a:ext cx="2530624" cy="3508442"/>
          </a:xfrm>
        </p:spPr>
        <p:txBody>
          <a:bodyPr/>
          <a:lstStyle/>
          <a:p>
            <a:r>
              <a:rPr lang="en-CA" dirty="0" smtClean="0"/>
              <a:t>Front-page News Flag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40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" y="670560"/>
            <a:ext cx="8278368" cy="55168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96136" y="928670"/>
            <a:ext cx="2890664" cy="2860370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Decision-Maker Flag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383</Words>
  <Application>Microsoft Office PowerPoint</Application>
  <PresentationFormat>On-screen Show (4:3)</PresentationFormat>
  <Paragraphs>93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Know When To Walk Away</vt:lpstr>
      <vt:lpstr>There comes a tipping point where too much time,  energy, emotion, money, connections, favours, and a whole host of other resources have been poured into a customer.</vt:lpstr>
      <vt:lpstr>Discussion:  “Do you have a customer that has been in the sales funnel forever?”</vt:lpstr>
      <vt:lpstr>Discussion:  “How Could You Generate Action?”</vt:lpstr>
      <vt:lpstr>The Goal</vt:lpstr>
      <vt:lpstr>Key Points</vt:lpstr>
      <vt:lpstr>Worksheet</vt:lpstr>
      <vt:lpstr>Front-page News Flag</vt:lpstr>
      <vt:lpstr>Decision-Maker Flag</vt:lpstr>
      <vt:lpstr>Relationship Flag</vt:lpstr>
      <vt:lpstr>Stalemate Flag</vt:lpstr>
      <vt:lpstr>Goal Flag</vt:lpstr>
      <vt:lpstr>Cash Flow Flag</vt:lpstr>
      <vt:lpstr>How Does It Work? Homemade pet treats</vt:lpstr>
      <vt:lpstr>Discussion:  “Do you have any warning signs/red flags?”</vt:lpstr>
      <vt:lpstr>Top Mistakes To Avoid</vt:lpstr>
      <vt:lpstr>Now What?</vt:lpstr>
      <vt:lpstr>Worksheet</vt:lpstr>
      <vt:lpstr>Key Points</vt:lpstr>
      <vt:lpstr>The Goal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Carla Langhorst</cp:lastModifiedBy>
  <cp:revision>141</cp:revision>
  <dcterms:created xsi:type="dcterms:W3CDTF">2009-12-07T18:18:58Z</dcterms:created>
  <dcterms:modified xsi:type="dcterms:W3CDTF">2016-07-25T10:51:32Z</dcterms:modified>
</cp:coreProperties>
</file>