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302" r:id="rId3"/>
    <p:sldId id="351" r:id="rId4"/>
    <p:sldId id="267" r:id="rId5"/>
    <p:sldId id="257" r:id="rId6"/>
    <p:sldId id="272" r:id="rId7"/>
    <p:sldId id="361" r:id="rId8"/>
    <p:sldId id="363" r:id="rId9"/>
    <p:sldId id="360" r:id="rId10"/>
    <p:sldId id="364" r:id="rId11"/>
    <p:sldId id="362" r:id="rId12"/>
    <p:sldId id="275" r:id="rId13"/>
    <p:sldId id="273" r:id="rId14"/>
    <p:sldId id="263" r:id="rId15"/>
    <p:sldId id="294" r:id="rId16"/>
    <p:sldId id="277" r:id="rId17"/>
    <p:sldId id="276" r:id="rId18"/>
    <p:sldId id="36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59B120-B387-431A-BE96-8865B8337239}" type="datetimeFigureOut">
              <a:rPr lang="en-CA" smtClean="0"/>
              <a:t>2018-08-29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EF2643-94B8-41B5-9F58-5EF37E9AE6E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80091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F2643-94B8-41B5-9F58-5EF37E9AE6E5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87559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1ED3D-6AD1-4607-971D-D2D210C337CB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11988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8766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86266"/>
            <a:ext cx="6400800" cy="125731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2CAC3-6A94-4FB1-92F5-F2144D8CBC49}" type="datetime1">
              <a:rPr lang="en-US" smtClean="0"/>
              <a:t>8/29/2018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6EA55-02EE-4552-B8DB-4BC1E447BCEF}" type="datetime1">
              <a:rPr lang="en-US" smtClean="0"/>
              <a:t>8/29/2018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9D30B-E041-41DE-8D53-69DEED5D56B7}" type="datetime1">
              <a:rPr lang="en-US" smtClean="0"/>
              <a:t>8/29/2018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43487-20FD-463A-ADC4-2D9FCF029C2B}" type="datetime1">
              <a:rPr lang="en-US" smtClean="0"/>
              <a:t>8/29/2018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A6229-9F83-43B5-8778-9F7E76C4C062}" type="datetime1">
              <a:rPr lang="en-US" smtClean="0"/>
              <a:t>8/29/2018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1B288-E931-4436-B293-BD7A935E24C9}" type="datetime1">
              <a:rPr lang="en-US" smtClean="0"/>
              <a:t>8/29/2018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1E55D-DF51-416D-A44E-810413BFA3FE}" type="datetime1">
              <a:rPr lang="en-US" smtClean="0"/>
              <a:t>8/29/2018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F8D8-411D-424C-9040-4000A3E7D17B}" type="datetime1">
              <a:rPr lang="en-US" smtClean="0"/>
              <a:t>8/29/2018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5BE9-ABF5-4A95-92F0-D1F2E07DCC7C}" type="datetime1">
              <a:rPr lang="en-US" smtClean="0"/>
              <a:t>8/29/2018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D6B26-F3F2-4AD5-AA15-E15FDCA0D508}" type="datetime1">
              <a:rPr lang="en-US" smtClean="0"/>
              <a:t>8/29/2018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E7265-7CD5-4985-BF6C-B3B629E12243}" type="datetime1">
              <a:rPr lang="en-US" smtClean="0"/>
              <a:t>8/29/2018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B8A6F-5344-435A-B3B6-131DF6A500A6}" type="datetime1">
              <a:rPr lang="en-US" smtClean="0"/>
              <a:t>8/29/2018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59"/>
            <a:ext cx="9144000" cy="61010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3094112" cy="1944216"/>
          </a:xfrm>
        </p:spPr>
        <p:txBody>
          <a:bodyPr>
            <a:normAutofit/>
          </a:bodyPr>
          <a:lstStyle/>
          <a:p>
            <a:pPr algn="l"/>
            <a:r>
              <a:rPr lang="en-CA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Reducing Risk</a:t>
            </a: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896" y="620688"/>
            <a:ext cx="5256584" cy="1656184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chemeClr val="tx1"/>
                </a:solidFill>
              </a:rPr>
              <a:t>Customers will only buy once they feel 100</a:t>
            </a:r>
            <a:r>
              <a:rPr lang="en-CA" dirty="0" smtClean="0">
                <a:solidFill>
                  <a:schemeClr val="tx1"/>
                </a:solidFill>
              </a:rPr>
              <a:t>% comfortable </a:t>
            </a:r>
            <a:r>
              <a:rPr lang="en-CA" dirty="0">
                <a:solidFill>
                  <a:schemeClr val="tx1"/>
                </a:solidFill>
              </a:rPr>
              <a:t>in your solution.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/>
          <a:p>
            <a:r>
              <a:rPr lang="en-CA" dirty="0" smtClean="0"/>
              <a:t>www.SmallBusinessSolver.com © 2018</a:t>
            </a:r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-99392"/>
            <a:ext cx="4032448" cy="40324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5760640" cy="2370187"/>
          </a:xfrm>
        </p:spPr>
        <p:txBody>
          <a:bodyPr>
            <a:normAutofit fontScale="90000"/>
          </a:bodyPr>
          <a:lstStyle/>
          <a:p>
            <a:r>
              <a:rPr lang="en-CA" dirty="0" smtClean="0">
                <a:solidFill>
                  <a:srgbClr val="00B0F0"/>
                </a:solidFill>
              </a:rPr>
              <a:t>Discussion: </a:t>
            </a:r>
            <a:br>
              <a:rPr lang="en-CA" dirty="0" smtClean="0">
                <a:solidFill>
                  <a:srgbClr val="00B0F0"/>
                </a:solidFill>
              </a:rPr>
            </a:br>
            <a:r>
              <a:rPr lang="en-CA" dirty="0" smtClean="0">
                <a:solidFill>
                  <a:srgbClr val="00B0F0"/>
                </a:solidFill>
              </a:rPr>
              <a:t>“How have you reduced customer risk?”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2852936"/>
            <a:ext cx="6768752" cy="3672408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C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Have you created a payment plan?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Have </a:t>
            </a:r>
            <a:r>
              <a:rPr lang="en-C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 provided testimonials, case studies, and references?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 </a:t>
            </a:r>
            <a:r>
              <a:rPr lang="en-C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 have a guarantee? A return policy?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Is </a:t>
            </a:r>
            <a:r>
              <a:rPr lang="en-C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there a trial </a:t>
            </a:r>
            <a:r>
              <a:rPr lang="en-CA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period?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How </a:t>
            </a:r>
            <a:r>
              <a:rPr lang="en-C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much do you support customer in realizing success they purchase your offering</a:t>
            </a:r>
            <a:r>
              <a:rPr lang="en-CA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</a:p>
          <a:p>
            <a:pPr marL="342900" indent="-342900">
              <a:buFontTx/>
              <a:buChar char="-"/>
            </a:pPr>
            <a:endParaRPr lang="en-CA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32510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68960"/>
            <a:ext cx="8686800" cy="504056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Change Your Message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93094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91680" y="5373216"/>
            <a:ext cx="5328592" cy="14847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>
            <a:normAutofit/>
          </a:bodyPr>
          <a:lstStyle/>
          <a:p>
            <a:r>
              <a:rPr lang="en-CA" dirty="0" smtClean="0"/>
              <a:t>How Does It Work? </a:t>
            </a:r>
            <a:r>
              <a:rPr lang="en-CA" dirty="0" smtClean="0">
                <a:solidFill>
                  <a:srgbClr val="00B0F0"/>
                </a:solidFill>
              </a:rPr>
              <a:t>Event Planner</a:t>
            </a:r>
            <a:endParaRPr lang="en-CA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6041735"/>
              </p:ext>
            </p:extLst>
          </p:nvPr>
        </p:nvGraphicFramePr>
        <p:xfrm>
          <a:off x="395536" y="1411556"/>
          <a:ext cx="8424936" cy="459581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212468"/>
                <a:gridCol w="4212468"/>
              </a:tblGrid>
              <a:tr h="816294">
                <a:tc>
                  <a:txBody>
                    <a:bodyPr/>
                    <a:lstStyle/>
                    <a:p>
                      <a:pPr algn="ctr"/>
                      <a:r>
                        <a:rPr lang="en-CA" sz="2800" dirty="0" smtClean="0"/>
                        <a:t>Risk</a:t>
                      </a:r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 smtClean="0"/>
                        <a:t>How to Reduce This?</a:t>
                      </a:r>
                      <a:endParaRPr lang="en-CA" sz="2800" dirty="0"/>
                    </a:p>
                  </a:txBody>
                  <a:tcPr/>
                </a:tc>
              </a:tr>
              <a:tr h="816294">
                <a:tc>
                  <a:txBody>
                    <a:bodyPr/>
                    <a:lstStyle/>
                    <a:p>
                      <a:pPr algn="ctr"/>
                      <a:r>
                        <a:rPr lang="en-CA" sz="2800" dirty="0" smtClean="0"/>
                        <a:t>Will not</a:t>
                      </a:r>
                      <a:r>
                        <a:rPr lang="en-CA" sz="2800" baseline="0" dirty="0" smtClean="0"/>
                        <a:t> be a good event</a:t>
                      </a:r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 smtClean="0"/>
                        <a:t>Have creative ideas and</a:t>
                      </a:r>
                      <a:r>
                        <a:rPr lang="en-CA" sz="2800" baseline="0" dirty="0" smtClean="0"/>
                        <a:t> talk about your track record</a:t>
                      </a:r>
                      <a:endParaRPr lang="en-CA" sz="2800" dirty="0"/>
                    </a:p>
                  </a:txBody>
                  <a:tcPr/>
                </a:tc>
              </a:tr>
              <a:tr h="816294">
                <a:tc>
                  <a:txBody>
                    <a:bodyPr/>
                    <a:lstStyle/>
                    <a:p>
                      <a:pPr algn="ctr"/>
                      <a:r>
                        <a:rPr lang="en-CA" sz="2800" dirty="0" smtClean="0"/>
                        <a:t>Will not have enough</a:t>
                      </a:r>
                      <a:r>
                        <a:rPr lang="en-CA" sz="2800" baseline="0" dirty="0" smtClean="0"/>
                        <a:t> people show up</a:t>
                      </a:r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 smtClean="0"/>
                        <a:t>Have a marketing plan to help get more participants</a:t>
                      </a:r>
                      <a:endParaRPr lang="en-CA" sz="2800" dirty="0"/>
                    </a:p>
                  </a:txBody>
                  <a:tcPr/>
                </a:tc>
              </a:tr>
              <a:tr h="816294">
                <a:tc>
                  <a:txBody>
                    <a:bodyPr/>
                    <a:lstStyle/>
                    <a:p>
                      <a:pPr algn="ctr"/>
                      <a:r>
                        <a:rPr lang="en-CA" sz="2800" dirty="0" smtClean="0"/>
                        <a:t>Will</a:t>
                      </a:r>
                      <a:r>
                        <a:rPr lang="en-CA" sz="2800" baseline="0" dirty="0" smtClean="0"/>
                        <a:t> not have enough sponsors</a:t>
                      </a:r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 smtClean="0"/>
                        <a:t>Have a sponsorship team</a:t>
                      </a:r>
                      <a:endParaRPr lang="en-CA" sz="2800" dirty="0"/>
                    </a:p>
                  </a:txBody>
                  <a:tcPr/>
                </a:tc>
              </a:tr>
              <a:tr h="816294">
                <a:tc>
                  <a:txBody>
                    <a:bodyPr/>
                    <a:lstStyle/>
                    <a:p>
                      <a:pPr algn="ctr"/>
                      <a:r>
                        <a:rPr lang="en-CA" sz="2800" dirty="0" smtClean="0"/>
                        <a:t>Expense</a:t>
                      </a:r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 smtClean="0"/>
                        <a:t>Have different options</a:t>
                      </a:r>
                      <a:r>
                        <a:rPr lang="en-CA" sz="2800" baseline="0" dirty="0" smtClean="0"/>
                        <a:t> that are a-la-carte</a:t>
                      </a:r>
                      <a:endParaRPr lang="en-CA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6576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32040" y="274638"/>
            <a:ext cx="3754760" cy="11430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Top Mistakes To Avoid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716016" y="1556792"/>
            <a:ext cx="4038600" cy="4525963"/>
          </a:xfrm>
        </p:spPr>
        <p:txBody>
          <a:bodyPr>
            <a:normAutofit/>
          </a:bodyPr>
          <a:lstStyle/>
          <a:p>
            <a:r>
              <a:rPr lang="en-CA" dirty="0" smtClean="0"/>
              <a:t>Thinking that risk is not an issue.</a:t>
            </a:r>
          </a:p>
          <a:p>
            <a:r>
              <a:rPr lang="en-CA" dirty="0" smtClean="0"/>
              <a:t>Forgetting to highlight risk mitigation strategies in your marketing.</a:t>
            </a:r>
          </a:p>
          <a:p>
            <a:r>
              <a:rPr lang="en-CA" dirty="0" smtClean="0"/>
              <a:t>Not proactively avoiding customer risk.</a:t>
            </a:r>
            <a:endParaRPr lang="en-CA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4571518" cy="6858000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3463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2696" y="20960"/>
            <a:ext cx="10836696" cy="722446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CA" dirty="0" smtClean="0"/>
              <a:t>Now What?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868144" y="1556792"/>
            <a:ext cx="3275856" cy="4896544"/>
          </a:xfrm>
        </p:spPr>
        <p:txBody>
          <a:bodyPr>
            <a:normAutofit/>
          </a:bodyPr>
          <a:lstStyle/>
          <a:p>
            <a:r>
              <a:rPr lang="en-CA" dirty="0"/>
              <a:t>R</a:t>
            </a:r>
            <a:r>
              <a:rPr lang="en-CA" dirty="0" smtClean="0"/>
              <a:t>isk </a:t>
            </a:r>
            <a:r>
              <a:rPr lang="en-CA" dirty="0"/>
              <a:t>is the root cause of objections.</a:t>
            </a:r>
          </a:p>
          <a:p>
            <a:r>
              <a:rPr lang="en-CA" dirty="0" smtClean="0"/>
              <a:t>Think </a:t>
            </a:r>
            <a:r>
              <a:rPr lang="en-CA" dirty="0"/>
              <a:t>like your customer. Be </a:t>
            </a:r>
            <a:r>
              <a:rPr lang="en-CA" dirty="0" smtClean="0"/>
              <a:t> empathetic</a:t>
            </a:r>
            <a:r>
              <a:rPr lang="en-CA" dirty="0"/>
              <a:t>.</a:t>
            </a:r>
          </a:p>
          <a:p>
            <a:r>
              <a:rPr lang="en-CA" dirty="0" smtClean="0"/>
              <a:t>Don’t </a:t>
            </a:r>
            <a:r>
              <a:rPr lang="en-CA" dirty="0"/>
              <a:t>give them a reason to say no</a:t>
            </a:r>
            <a:r>
              <a:rPr lang="en-CA" dirty="0" smtClean="0"/>
              <a:t>. Proactively </a:t>
            </a:r>
            <a:r>
              <a:rPr lang="en-CA" dirty="0"/>
              <a:t>avoid this.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800" u="sng" dirty="0" smtClean="0"/>
              <a:t>Worksheet</a:t>
            </a:r>
            <a:endParaRPr lang="en-CA" sz="2800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CA" sz="2800" dirty="0" smtClean="0"/>
          </a:p>
          <a:p>
            <a:r>
              <a:rPr lang="en-CA" sz="2800" dirty="0" smtClean="0"/>
              <a:t>How does this work for your business?</a:t>
            </a:r>
            <a:endParaRPr lang="en-C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964" y="764704"/>
            <a:ext cx="5711508" cy="3824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1377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4" y="0"/>
            <a:ext cx="6010747" cy="601074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41912" y="573211"/>
            <a:ext cx="3970784" cy="1143000"/>
          </a:xfrm>
        </p:spPr>
        <p:txBody>
          <a:bodyPr/>
          <a:lstStyle/>
          <a:p>
            <a:pPr algn="l"/>
            <a:r>
              <a:rPr lang="en-CA" dirty="0" smtClean="0"/>
              <a:t>Key Points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141912" y="1783357"/>
            <a:ext cx="4038600" cy="4525963"/>
          </a:xfrm>
        </p:spPr>
        <p:txBody>
          <a:bodyPr>
            <a:normAutofit/>
          </a:bodyPr>
          <a:lstStyle/>
          <a:p>
            <a:r>
              <a:rPr lang="en-CA" dirty="0" smtClean="0"/>
              <a:t>Identify risk</a:t>
            </a:r>
          </a:p>
          <a:p>
            <a:r>
              <a:rPr lang="en-CA" dirty="0" smtClean="0"/>
              <a:t>Mitigate risk</a:t>
            </a:r>
          </a:p>
          <a:p>
            <a:r>
              <a:rPr lang="en-CA" dirty="0" smtClean="0"/>
              <a:t>Change your message</a:t>
            </a:r>
            <a:endParaRPr lang="en-CA" dirty="0"/>
          </a:p>
          <a:p>
            <a:r>
              <a:rPr lang="en-CA" dirty="0" smtClean="0"/>
              <a:t>Example</a:t>
            </a:r>
            <a:endParaRPr lang="en-CA" dirty="0"/>
          </a:p>
          <a:p>
            <a:r>
              <a:rPr lang="en-CA" dirty="0"/>
              <a:t>What not to do</a:t>
            </a:r>
          </a:p>
          <a:p>
            <a:r>
              <a:rPr lang="en-CA" dirty="0"/>
              <a:t>Your next steps</a:t>
            </a:r>
          </a:p>
          <a:p>
            <a:r>
              <a:rPr lang="en-CA" dirty="0"/>
              <a:t>Wrap up</a:t>
            </a:r>
            <a:endParaRPr lang="en-CA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024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545" y="248846"/>
            <a:ext cx="2116207" cy="1739993"/>
          </a:xfrm>
        </p:spPr>
        <p:txBody>
          <a:bodyPr/>
          <a:lstStyle/>
          <a:p>
            <a:pPr algn="l"/>
            <a:r>
              <a:rPr lang="en-CA" dirty="0" smtClean="0"/>
              <a:t>The Goal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-26155" y="1556792"/>
            <a:ext cx="2684723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CA" sz="3600" dirty="0" smtClean="0"/>
          </a:p>
          <a:p>
            <a:pPr marL="0" indent="0">
              <a:buNone/>
            </a:pPr>
            <a:r>
              <a:rPr lang="en-CA" sz="3600" dirty="0"/>
              <a:t>Remove as much perceived risk as possible from your offering.</a:t>
            </a:r>
            <a:endParaRPr lang="en-CA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0"/>
            <a:ext cx="6860000" cy="6858000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/>
          <a:p>
            <a:r>
              <a:rPr lang="en-CA" dirty="0" smtClean="0"/>
              <a:t>www.SmallBusinessSolver.com © 2018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1671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122"/>
            <a:ext cx="9144000" cy="6093756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563888" y="1412776"/>
            <a:ext cx="4680520" cy="41764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800" dirty="0">
                <a:solidFill>
                  <a:schemeClr val="tx1"/>
                </a:solidFill>
              </a:rPr>
              <a:t>Customers will only buy once they feel 100% comfortable in your solution.</a:t>
            </a:r>
            <a:endParaRPr lang="en-CA" sz="4800" dirty="0">
              <a:solidFill>
                <a:schemeClr val="tx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365125"/>
          </a:xfrm>
        </p:spPr>
        <p:txBody>
          <a:bodyPr/>
          <a:lstStyle/>
          <a:p>
            <a:r>
              <a:rPr lang="en-CA" dirty="0" smtClean="0"/>
              <a:t>www.SmallBusinessSolver.com © 2018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0630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42" y="0"/>
            <a:ext cx="845911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442" y="116632"/>
            <a:ext cx="4373574" cy="1872208"/>
          </a:xfrm>
        </p:spPr>
        <p:txBody>
          <a:bodyPr>
            <a:noAutofit/>
          </a:bodyPr>
          <a:lstStyle/>
          <a:p>
            <a:pPr algn="l"/>
            <a:r>
              <a:rPr lang="en-CA" sz="3600" dirty="0"/>
              <a:t>How do</a:t>
            </a:r>
            <a:br>
              <a:rPr lang="en-CA" sz="3600" dirty="0"/>
            </a:br>
            <a:r>
              <a:rPr lang="en-CA" sz="3600" dirty="0"/>
              <a:t>you ensure that they’re comfortable?</a:t>
            </a:r>
            <a:endParaRPr lang="en-CA" sz="3600" dirty="0">
              <a:solidFill>
                <a:srgbClr val="00B0F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138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-603448"/>
            <a:ext cx="4032448" cy="40324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10741"/>
            <a:ext cx="5976664" cy="1002035"/>
          </a:xfrm>
        </p:spPr>
        <p:txBody>
          <a:bodyPr>
            <a:normAutofit fontScale="90000"/>
          </a:bodyPr>
          <a:lstStyle/>
          <a:p>
            <a:r>
              <a:rPr lang="en-CA" dirty="0" smtClean="0">
                <a:solidFill>
                  <a:srgbClr val="00B0F0"/>
                </a:solidFill>
              </a:rPr>
              <a:t>Discussion: </a:t>
            </a:r>
            <a:br>
              <a:rPr lang="en-CA" dirty="0" smtClean="0">
                <a:solidFill>
                  <a:srgbClr val="00B0F0"/>
                </a:solidFill>
              </a:rPr>
            </a:br>
            <a:r>
              <a:rPr lang="en-CA" dirty="0" smtClean="0">
                <a:solidFill>
                  <a:srgbClr val="00B0F0"/>
                </a:solidFill>
              </a:rPr>
              <a:t>“What are the signs that your customer is nervous?”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2276872"/>
            <a:ext cx="8784976" cy="4464496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 </a:t>
            </a:r>
            <a:r>
              <a:rPr lang="en-C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 customers say they have to confer with someone else within their organization?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 </a:t>
            </a:r>
            <a:r>
              <a:rPr lang="en-C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 customers hesitate to move forward?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Have </a:t>
            </a:r>
            <a:r>
              <a:rPr lang="en-C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customers asked one or more question about perceived risk?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Is </a:t>
            </a:r>
            <a:r>
              <a:rPr lang="en-C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there body language that you should be paying attention to?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CA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Not </a:t>
            </a:r>
            <a:r>
              <a:rPr lang="en-CA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making eye contact?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CA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Leaning </a:t>
            </a:r>
            <a:r>
              <a:rPr lang="en-CA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away from you?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CA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Crossing </a:t>
            </a:r>
            <a:r>
              <a:rPr lang="en-CA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their arms?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Why </a:t>
            </a:r>
            <a:r>
              <a:rPr lang="en-C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 you think they are nervous?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8771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6" y="64065"/>
            <a:ext cx="9058093" cy="67943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The Goal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251520" y="1600201"/>
            <a:ext cx="5904656" cy="19728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4000" dirty="0" smtClean="0"/>
              <a:t>Remove as much perceived risk as possible from your offering.</a:t>
            </a:r>
            <a:endParaRPr lang="en-CA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6762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004" y="1988840"/>
            <a:ext cx="6513996" cy="483069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Key Points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4038600" cy="4525963"/>
          </a:xfrm>
        </p:spPr>
        <p:txBody>
          <a:bodyPr>
            <a:normAutofit/>
          </a:bodyPr>
          <a:lstStyle/>
          <a:p>
            <a:r>
              <a:rPr lang="en-CA" dirty="0"/>
              <a:t>Identify risk</a:t>
            </a:r>
          </a:p>
          <a:p>
            <a:r>
              <a:rPr lang="en-CA" dirty="0"/>
              <a:t>Mitigate risk</a:t>
            </a:r>
          </a:p>
          <a:p>
            <a:r>
              <a:rPr lang="en-CA" dirty="0"/>
              <a:t>Change your message</a:t>
            </a:r>
          </a:p>
          <a:p>
            <a:r>
              <a:rPr lang="en-CA" dirty="0" smtClean="0"/>
              <a:t>Example</a:t>
            </a:r>
          </a:p>
          <a:p>
            <a:r>
              <a:rPr lang="en-CA" dirty="0" smtClean="0"/>
              <a:t>What not to do</a:t>
            </a:r>
          </a:p>
          <a:p>
            <a:r>
              <a:rPr lang="en-CA" dirty="0" smtClean="0"/>
              <a:t>Your next steps</a:t>
            </a:r>
          </a:p>
          <a:p>
            <a:r>
              <a:rPr lang="en-CA" dirty="0" smtClean="0"/>
              <a:t>Wrap up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800" u="sng" dirty="0" smtClean="0"/>
              <a:t>Worksheet</a:t>
            </a:r>
            <a:endParaRPr lang="en-CA" sz="2800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CA" sz="2800" dirty="0" smtClean="0"/>
          </a:p>
          <a:p>
            <a:r>
              <a:rPr lang="en-CA" sz="2800" dirty="0" smtClean="0"/>
              <a:t>Grab your worksheet and follow along.</a:t>
            </a:r>
            <a:endParaRPr lang="en-CA" sz="2800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964" y="764704"/>
            <a:ext cx="5207452" cy="3487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2503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9120" y="0"/>
            <a:ext cx="1030637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7296" y="241771"/>
            <a:ext cx="8229600" cy="1143000"/>
          </a:xfrm>
        </p:spPr>
        <p:txBody>
          <a:bodyPr/>
          <a:lstStyle/>
          <a:p>
            <a:pPr algn="l"/>
            <a:r>
              <a:rPr lang="en-CA" dirty="0" smtClean="0"/>
              <a:t>Identify Risk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07296" y="1166018"/>
            <a:ext cx="4038600" cy="4525963"/>
          </a:xfrm>
        </p:spPr>
        <p:txBody>
          <a:bodyPr>
            <a:normAutofit/>
          </a:bodyPr>
          <a:lstStyle/>
          <a:p>
            <a:r>
              <a:rPr lang="en-CA" dirty="0"/>
              <a:t>Fear of unknown. Will it work (</a:t>
            </a:r>
            <a:r>
              <a:rPr lang="en-CA" dirty="0" smtClean="0"/>
              <a:t>better than </a:t>
            </a:r>
            <a:r>
              <a:rPr lang="en-CA" dirty="0"/>
              <a:t>what we have today)?</a:t>
            </a:r>
          </a:p>
          <a:p>
            <a:r>
              <a:rPr lang="en-CA" dirty="0" smtClean="0"/>
              <a:t>Fear </a:t>
            </a:r>
            <a:r>
              <a:rPr lang="en-CA" dirty="0"/>
              <a:t>of change. What will it take </a:t>
            </a:r>
            <a:r>
              <a:rPr lang="en-CA" dirty="0" smtClean="0"/>
              <a:t>to change</a:t>
            </a:r>
            <a:r>
              <a:rPr lang="en-CA" dirty="0"/>
              <a:t>?</a:t>
            </a:r>
          </a:p>
          <a:p>
            <a:r>
              <a:rPr lang="en-CA" dirty="0" smtClean="0"/>
              <a:t>Fear </a:t>
            </a:r>
            <a:r>
              <a:rPr lang="en-CA" dirty="0"/>
              <a:t>of commitment. What happens if </a:t>
            </a:r>
            <a:r>
              <a:rPr lang="en-CA" dirty="0" smtClean="0"/>
              <a:t>it doesn’t </a:t>
            </a:r>
            <a:r>
              <a:rPr lang="en-CA" dirty="0"/>
              <a:t>work?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6571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-99392"/>
            <a:ext cx="4032448" cy="40324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5040560" cy="2664296"/>
          </a:xfrm>
        </p:spPr>
        <p:txBody>
          <a:bodyPr>
            <a:normAutofit fontScale="90000"/>
          </a:bodyPr>
          <a:lstStyle/>
          <a:p>
            <a:r>
              <a:rPr lang="en-CA" sz="3600" dirty="0" smtClean="0">
                <a:solidFill>
                  <a:srgbClr val="00B0F0"/>
                </a:solidFill>
              </a:rPr>
              <a:t>Discussion: </a:t>
            </a:r>
            <a:br>
              <a:rPr lang="en-CA" sz="3600" dirty="0" smtClean="0">
                <a:solidFill>
                  <a:srgbClr val="00B0F0"/>
                </a:solidFill>
              </a:rPr>
            </a:br>
            <a:r>
              <a:rPr lang="en-CA" sz="3600" dirty="0" smtClean="0">
                <a:solidFill>
                  <a:srgbClr val="00B0F0"/>
                </a:solidFill>
              </a:rPr>
              <a:t>“What risk could your customers perceive about your product or service</a:t>
            </a:r>
            <a:r>
              <a:rPr lang="en-CA" dirty="0" smtClean="0">
                <a:solidFill>
                  <a:srgbClr val="00B0F0"/>
                </a:solidFill>
              </a:rPr>
              <a:t>?”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568" y="2924944"/>
            <a:ext cx="6048672" cy="3456384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C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Would you buy your own offering if you put yourself into your prospect’s shoes?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Are </a:t>
            </a:r>
            <a:r>
              <a:rPr lang="en-C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 hearing questions that are related to your customer’s risk?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C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Is </a:t>
            </a:r>
            <a:r>
              <a:rPr lang="en-C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there a payment plan?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C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Is </a:t>
            </a:r>
            <a:r>
              <a:rPr lang="en-C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this performance based?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C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Is </a:t>
            </a:r>
            <a:r>
              <a:rPr lang="en-C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there a free trial?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C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Is </a:t>
            </a:r>
            <a:r>
              <a:rPr lang="en-C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there a guarantee?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C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What </a:t>
            </a:r>
            <a:r>
              <a:rPr lang="en-C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is your track record?</a:t>
            </a:r>
            <a:endParaRPr lang="en-CA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6649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48680" y="1772816"/>
            <a:ext cx="8229600" cy="1143000"/>
          </a:xfrm>
        </p:spPr>
        <p:txBody>
          <a:bodyPr/>
          <a:lstStyle/>
          <a:p>
            <a:r>
              <a:rPr lang="en-CA" dirty="0" smtClean="0"/>
              <a:t>Mitigate Risk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0671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1108</TotalTime>
  <Words>511</Words>
  <Application>Microsoft Office PowerPoint</Application>
  <PresentationFormat>On-screen Show (4:3)</PresentationFormat>
  <Paragraphs>99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Reducing Risk</vt:lpstr>
      <vt:lpstr>How do you ensure that they’re comfortable?</vt:lpstr>
      <vt:lpstr>Discussion:  “What are the signs that your customer is nervous?”</vt:lpstr>
      <vt:lpstr>The Goal</vt:lpstr>
      <vt:lpstr>Key Points</vt:lpstr>
      <vt:lpstr>Worksheet</vt:lpstr>
      <vt:lpstr>Identify Risk</vt:lpstr>
      <vt:lpstr>Discussion:  “What risk could your customers perceive about your product or service?”</vt:lpstr>
      <vt:lpstr>Mitigate Risk</vt:lpstr>
      <vt:lpstr>Discussion:  “How have you reduced customer risk?”</vt:lpstr>
      <vt:lpstr>Change Your Message</vt:lpstr>
      <vt:lpstr>How Does It Work? Event Planner</vt:lpstr>
      <vt:lpstr>Top Mistakes To Avoid</vt:lpstr>
      <vt:lpstr>Now What?</vt:lpstr>
      <vt:lpstr>Worksheet</vt:lpstr>
      <vt:lpstr>Key Points</vt:lpstr>
      <vt:lpstr>The Goal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Carla Langhorst</cp:lastModifiedBy>
  <cp:revision>173</cp:revision>
  <dcterms:created xsi:type="dcterms:W3CDTF">2009-12-07T18:18:58Z</dcterms:created>
  <dcterms:modified xsi:type="dcterms:W3CDTF">2018-08-29T15:38:53Z</dcterms:modified>
</cp:coreProperties>
</file>