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316" r:id="rId3"/>
    <p:sldId id="267" r:id="rId4"/>
    <p:sldId id="257" r:id="rId5"/>
    <p:sldId id="287" r:id="rId6"/>
    <p:sldId id="312" r:id="rId7"/>
    <p:sldId id="313" r:id="rId8"/>
    <p:sldId id="314" r:id="rId9"/>
    <p:sldId id="315" r:id="rId10"/>
    <p:sldId id="311" r:id="rId11"/>
    <p:sldId id="310" r:id="rId12"/>
    <p:sldId id="273" r:id="rId13"/>
    <p:sldId id="263" r:id="rId14"/>
    <p:sldId id="277" r:id="rId15"/>
    <p:sldId id="276" r:id="rId16"/>
    <p:sldId id="288"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9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9B7C48-373A-4768-AE9E-AB1D84E7238A}" type="datetimeFigureOut">
              <a:rPr lang="en-CA" smtClean="0"/>
              <a:t>2018-09-18</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CF5A28-D04A-430C-A410-6E716D21BD2B}" type="slidenum">
              <a:rPr lang="en-CA" smtClean="0"/>
              <a:t>‹#›</a:t>
            </a:fld>
            <a:endParaRPr lang="en-CA"/>
          </a:p>
        </p:txBody>
      </p:sp>
    </p:spTree>
    <p:extLst>
      <p:ext uri="{BB962C8B-B14F-4D97-AF65-F5344CB8AC3E}">
        <p14:creationId xmlns:p14="http://schemas.microsoft.com/office/powerpoint/2010/main" val="760329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6CF5A28-D04A-430C-A410-6E716D21BD2B}" type="slidenum">
              <a:rPr lang="en-CA" smtClean="0"/>
              <a:t>1</a:t>
            </a:fld>
            <a:endParaRPr lang="en-CA"/>
          </a:p>
        </p:txBody>
      </p:sp>
    </p:spTree>
    <p:extLst>
      <p:ext uri="{BB962C8B-B14F-4D97-AF65-F5344CB8AC3E}">
        <p14:creationId xmlns:p14="http://schemas.microsoft.com/office/powerpoint/2010/main" val="2399035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74319" y="2166365"/>
            <a:ext cx="8603674" cy="1739347"/>
          </a:xfrm>
        </p:spPr>
        <p:txBody>
          <a:bodyPr tIns="45720" bIns="45720" anchor="ctr">
            <a:normAutofit/>
          </a:bodyPr>
          <a:lstStyle>
            <a:lvl1pPr algn="ctr">
              <a:lnSpc>
                <a:spcPct val="80000"/>
              </a:lnSpc>
              <a:defRPr sz="6000" spc="0" baseline="0"/>
            </a:lvl1pPr>
          </a:lstStyle>
          <a:p>
            <a:r>
              <a:rPr lang="en-US" smtClean="0"/>
              <a:t>Click to edit Master title style</a:t>
            </a:r>
            <a:endParaRPr lang="en-US" dirty="0"/>
          </a:p>
        </p:txBody>
      </p:sp>
      <p:sp>
        <p:nvSpPr>
          <p:cNvPr id="3" name="Subtitle 2"/>
          <p:cNvSpPr>
            <a:spLocks noGrp="1"/>
          </p:cNvSpPr>
          <p:nvPr>
            <p:ph type="subTitle" idx="1"/>
          </p:nvPr>
        </p:nvSpPr>
        <p:spPr>
          <a:xfrm>
            <a:off x="1143000" y="3970315"/>
            <a:ext cx="6858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C0B3946-3D67-47BC-966B-0C0DEDC84B0F}" type="datetime1">
              <a:rPr lang="en-US" smtClean="0"/>
              <a:t>9/18/2018</a:t>
            </a:fld>
            <a:endParaRPr lang="en-CA"/>
          </a:p>
        </p:txBody>
      </p:sp>
      <p:sp>
        <p:nvSpPr>
          <p:cNvPr id="5" name="Footer Placeholder 4"/>
          <p:cNvSpPr>
            <a:spLocks noGrp="1"/>
          </p:cNvSpPr>
          <p:nvPr>
            <p:ph type="ftr" sz="quarter" idx="11"/>
          </p:nvPr>
        </p:nvSpPr>
        <p:spPr/>
        <p:txBody>
          <a:bodyPr/>
          <a:lstStyle/>
          <a:p>
            <a:r>
              <a:rPr lang="en-CA" smtClean="0"/>
              <a:t>www.SmallBusinessSolver.com © 2018</a:t>
            </a:r>
            <a:endParaRPr lang="en-CA"/>
          </a:p>
        </p:txBody>
      </p:sp>
      <p:sp>
        <p:nvSpPr>
          <p:cNvPr id="6" name="Slide Number Placeholder 5"/>
          <p:cNvSpPr>
            <a:spLocks noGrp="1"/>
          </p:cNvSpPr>
          <p:nvPr>
            <p:ph type="sldNum" sz="quarter" idx="12"/>
          </p:nvPr>
        </p:nvSpPr>
        <p:spPr/>
        <p:txBody>
          <a:bodyPr/>
          <a:lstStyle/>
          <a:p>
            <a:fld id="{3C311181-07AF-4940-AF7E-81F4D00DD368}" type="slidenum">
              <a:rPr lang="en-CA" smtClean="0"/>
              <a:pPr/>
              <a:t>‹#›</a:t>
            </a:fld>
            <a:endParaRPr lang="en-CA"/>
          </a:p>
        </p:txBody>
      </p:sp>
    </p:spTree>
    <p:extLst>
      <p:ext uri="{BB962C8B-B14F-4D97-AF65-F5344CB8AC3E}">
        <p14:creationId xmlns:p14="http://schemas.microsoft.com/office/powerpoint/2010/main" val="18438925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8F5435-BF3B-4B78-9227-F30303E71013}" type="datetime1">
              <a:rPr lang="en-US" smtClean="0"/>
              <a:t>9/18/2018</a:t>
            </a:fld>
            <a:endParaRPr lang="en-CA"/>
          </a:p>
        </p:txBody>
      </p:sp>
      <p:sp>
        <p:nvSpPr>
          <p:cNvPr id="5" name="Footer Placeholder 4"/>
          <p:cNvSpPr>
            <a:spLocks noGrp="1"/>
          </p:cNvSpPr>
          <p:nvPr>
            <p:ph type="ftr" sz="quarter" idx="11"/>
          </p:nvPr>
        </p:nvSpPr>
        <p:spPr/>
        <p:txBody>
          <a:bodyPr/>
          <a:lstStyle/>
          <a:p>
            <a:r>
              <a:rPr lang="en-CA" smtClean="0"/>
              <a:t>www.SmallBusinessSolver.com © 2018</a:t>
            </a:r>
            <a:endParaRPr lang="en-CA"/>
          </a:p>
        </p:txBody>
      </p:sp>
      <p:sp>
        <p:nvSpPr>
          <p:cNvPr id="6" name="Slide Number Placeholder 5"/>
          <p:cNvSpPr>
            <a:spLocks noGrp="1"/>
          </p:cNvSpPr>
          <p:nvPr>
            <p:ph type="sldNum" sz="quarter" idx="12"/>
          </p:nvPr>
        </p:nvSpPr>
        <p:spPr/>
        <p:txBody>
          <a:bodyPr/>
          <a:lstStyle/>
          <a:p>
            <a:fld id="{3C311181-07AF-4940-AF7E-81F4D00DD368}" type="slidenum">
              <a:rPr lang="en-CA" smtClean="0"/>
              <a:pPr/>
              <a:t>‹#›</a:t>
            </a:fld>
            <a:endParaRPr lang="en-CA"/>
          </a:p>
        </p:txBody>
      </p:sp>
    </p:spTree>
    <p:extLst>
      <p:ext uri="{BB962C8B-B14F-4D97-AF65-F5344CB8AC3E}">
        <p14:creationId xmlns:p14="http://schemas.microsoft.com/office/powerpoint/2010/main" val="11757801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764484" y="0"/>
            <a:ext cx="2057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870468" y="609600"/>
            <a:ext cx="1801785"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609600"/>
            <a:ext cx="5979968"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422855"/>
            <a:ext cx="2057397" cy="365125"/>
          </a:xfrm>
        </p:spPr>
        <p:txBody>
          <a:bodyPr/>
          <a:lstStyle/>
          <a:p>
            <a:fld id="{E8B6EBC6-740C-49F0-9107-7985B81E52D4}" type="datetime1">
              <a:rPr lang="en-US" smtClean="0"/>
              <a:t>9/18/2018</a:t>
            </a:fld>
            <a:endParaRPr lang="en-CA"/>
          </a:p>
        </p:txBody>
      </p:sp>
      <p:sp>
        <p:nvSpPr>
          <p:cNvPr id="5" name="Footer Placeholder 4"/>
          <p:cNvSpPr>
            <a:spLocks noGrp="1"/>
          </p:cNvSpPr>
          <p:nvPr>
            <p:ph type="ftr" sz="quarter" idx="11"/>
          </p:nvPr>
        </p:nvSpPr>
        <p:spPr>
          <a:xfrm>
            <a:off x="2832102" y="6422855"/>
            <a:ext cx="3209752" cy="365125"/>
          </a:xfrm>
        </p:spPr>
        <p:txBody>
          <a:bodyPr/>
          <a:lstStyle/>
          <a:p>
            <a:r>
              <a:rPr lang="en-CA" smtClean="0"/>
              <a:t>www.SmallBusinessSolver.com © 2018</a:t>
            </a:r>
            <a:endParaRPr lang="en-CA"/>
          </a:p>
        </p:txBody>
      </p:sp>
      <p:sp>
        <p:nvSpPr>
          <p:cNvPr id="6" name="Slide Number Placeholder 5"/>
          <p:cNvSpPr>
            <a:spLocks noGrp="1"/>
          </p:cNvSpPr>
          <p:nvPr>
            <p:ph type="sldNum" sz="quarter" idx="12"/>
          </p:nvPr>
        </p:nvSpPr>
        <p:spPr>
          <a:xfrm>
            <a:off x="6054787" y="6422855"/>
            <a:ext cx="659819" cy="365125"/>
          </a:xfrm>
        </p:spPr>
        <p:txBody>
          <a:bodyPr/>
          <a:lstStyle/>
          <a:p>
            <a:fld id="{3C311181-07AF-4940-AF7E-81F4D00DD368}" type="slidenum">
              <a:rPr lang="en-CA" smtClean="0"/>
              <a:pPr/>
              <a:t>‹#›</a:t>
            </a:fld>
            <a:endParaRPr lang="en-CA"/>
          </a:p>
        </p:txBody>
      </p:sp>
    </p:spTree>
    <p:extLst>
      <p:ext uri="{BB962C8B-B14F-4D97-AF65-F5344CB8AC3E}">
        <p14:creationId xmlns:p14="http://schemas.microsoft.com/office/powerpoint/2010/main" val="7888464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3116"/>
            <a:ext cx="8229600" cy="398304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A925E9B7-5BAB-41F4-ABC9-876252223CD1}" type="datetime1">
              <a:rPr lang="en-US" smtClean="0"/>
              <a:t>9/18/2018</a:t>
            </a:fld>
            <a:endParaRPr lang="en-CA"/>
          </a:p>
        </p:txBody>
      </p:sp>
      <p:sp>
        <p:nvSpPr>
          <p:cNvPr id="5" name="Footer Placeholder 4"/>
          <p:cNvSpPr>
            <a:spLocks noGrp="1"/>
          </p:cNvSpPr>
          <p:nvPr>
            <p:ph type="ftr" sz="quarter" idx="11"/>
          </p:nvPr>
        </p:nvSpPr>
        <p:spPr/>
        <p:txBody>
          <a:bodyPr/>
          <a:lstStyle/>
          <a:p>
            <a:r>
              <a:rPr lang="en-CA" smtClean="0"/>
              <a:t>www.SmallBusinessSolver.com © 2018</a:t>
            </a:r>
            <a:endParaRPr lang="en-CA"/>
          </a:p>
        </p:txBody>
      </p:sp>
      <p:sp>
        <p:nvSpPr>
          <p:cNvPr id="6" name="Slide Number Placeholder 5"/>
          <p:cNvSpPr>
            <a:spLocks noGrp="1"/>
          </p:cNvSpPr>
          <p:nvPr>
            <p:ph type="sldNum" sz="quarter" idx="12"/>
          </p:nvPr>
        </p:nvSpPr>
        <p:spPr/>
        <p:txBody>
          <a:bodyPr/>
          <a:lstStyle/>
          <a:p>
            <a:fld id="{3C311181-07AF-4940-AF7E-81F4D00DD368}" type="slidenum">
              <a:rPr lang="en-CA" smtClean="0"/>
              <a:pPr/>
              <a:t>‹#›</a:t>
            </a:fld>
            <a:endParaRPr lang="en-CA"/>
          </a:p>
        </p:txBody>
      </p:sp>
      <p:sp>
        <p:nvSpPr>
          <p:cNvPr id="9" name="Title 1"/>
          <p:cNvSpPr>
            <a:spLocks noGrp="1"/>
          </p:cNvSpPr>
          <p:nvPr>
            <p:ph type="title"/>
          </p:nvPr>
        </p:nvSpPr>
        <p:spPr>
          <a:xfrm>
            <a:off x="457200" y="928670"/>
            <a:ext cx="8229600" cy="1143000"/>
          </a:xfrm>
        </p:spPr>
        <p:txBody>
          <a:bodyPr/>
          <a:lstStyle/>
          <a:p>
            <a:r>
              <a:rPr lang="en-US" dirty="0" smtClean="0"/>
              <a:t>Click to edit Master title style</a:t>
            </a:r>
            <a:endParaRPr lang="en-CA"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597A192-FEAC-4CB0-B42B-AE045B2BA420}" type="datetime1">
              <a:rPr lang="en-US" smtClean="0"/>
              <a:t>9/18/2018</a:t>
            </a:fld>
            <a:endParaRPr lang="en-CA"/>
          </a:p>
        </p:txBody>
      </p:sp>
      <p:sp>
        <p:nvSpPr>
          <p:cNvPr id="5" name="Footer Placeholder 4"/>
          <p:cNvSpPr>
            <a:spLocks noGrp="1"/>
          </p:cNvSpPr>
          <p:nvPr>
            <p:ph type="ftr" sz="quarter" idx="11"/>
          </p:nvPr>
        </p:nvSpPr>
        <p:spPr/>
        <p:txBody>
          <a:bodyPr/>
          <a:lstStyle/>
          <a:p>
            <a:r>
              <a:rPr lang="en-CA" smtClean="0"/>
              <a:t>www.SmallBusinessSolver.com © 2018</a:t>
            </a:r>
            <a:endParaRPr lang="en-CA"/>
          </a:p>
        </p:txBody>
      </p:sp>
      <p:sp>
        <p:nvSpPr>
          <p:cNvPr id="6" name="Slide Number Placeholder 5"/>
          <p:cNvSpPr>
            <a:spLocks noGrp="1"/>
          </p:cNvSpPr>
          <p:nvPr>
            <p:ph type="sldNum" sz="quarter" idx="12"/>
          </p:nvPr>
        </p:nvSpPr>
        <p:spPr/>
        <p:txBody>
          <a:bodyPr/>
          <a:lstStyle/>
          <a:p>
            <a:fld id="{3C311181-07AF-4940-AF7E-81F4D00DD368}" type="slidenum">
              <a:rPr lang="en-CA" smtClean="0"/>
              <a:pPr/>
              <a:t>‹#›</a:t>
            </a:fld>
            <a:endParaRPr lang="en-CA"/>
          </a:p>
        </p:txBody>
      </p:sp>
    </p:spTree>
    <p:extLst>
      <p:ext uri="{BB962C8B-B14F-4D97-AF65-F5344CB8AC3E}">
        <p14:creationId xmlns:p14="http://schemas.microsoft.com/office/powerpoint/2010/main" val="39820113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4893" y="2208879"/>
            <a:ext cx="7886700" cy="1676400"/>
          </a:xfrm>
        </p:spPr>
        <p:txBody>
          <a:bodyPr anchor="ctr">
            <a:noAutofit/>
          </a:bodyPr>
          <a:lstStyle>
            <a:lvl1pPr algn="ctr">
              <a:lnSpc>
                <a:spcPct val="80000"/>
              </a:lnSpc>
              <a:defRPr sz="6000" b="0" spc="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24893" y="3984400"/>
            <a:ext cx="78867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BE61A360-FFE7-40FB-8AC6-6696B3D7CCCE}" type="datetime1">
              <a:rPr lang="en-US" smtClean="0"/>
              <a:t>9/18/2018</a:t>
            </a:fld>
            <a:endParaRPr lang="en-CA"/>
          </a:p>
        </p:txBody>
      </p:sp>
      <p:sp>
        <p:nvSpPr>
          <p:cNvPr id="5" name="Footer Placeholder 4"/>
          <p:cNvSpPr>
            <a:spLocks noGrp="1"/>
          </p:cNvSpPr>
          <p:nvPr>
            <p:ph type="ftr" sz="quarter" idx="11"/>
          </p:nvPr>
        </p:nvSpPr>
        <p:spPr/>
        <p:txBody>
          <a:bodyPr/>
          <a:lstStyle>
            <a:lvl1pPr>
              <a:defRPr>
                <a:solidFill>
                  <a:schemeClr val="tx2"/>
                </a:solidFill>
              </a:defRPr>
            </a:lvl1pPr>
          </a:lstStyle>
          <a:p>
            <a:r>
              <a:rPr lang="en-CA" smtClean="0"/>
              <a:t>www.SmallBusinessSolver.com © 2018</a:t>
            </a:r>
            <a:endParaRPr lang="en-CA"/>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3C311181-07AF-4940-AF7E-81F4D00DD368}" type="slidenum">
              <a:rPr lang="en-CA" smtClean="0"/>
              <a:pPr/>
              <a:t>‹#›</a:t>
            </a:fld>
            <a:endParaRPr lang="en-CA"/>
          </a:p>
        </p:txBody>
      </p:sp>
    </p:spTree>
    <p:extLst>
      <p:ext uri="{BB962C8B-B14F-4D97-AF65-F5344CB8AC3E}">
        <p14:creationId xmlns:p14="http://schemas.microsoft.com/office/powerpoint/2010/main" val="32961185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797"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00600"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FF31C6D-4D88-4990-A30D-64B46C0960F8}" type="datetime1">
              <a:rPr lang="en-US" smtClean="0"/>
              <a:t>9/18/2018</a:t>
            </a:fld>
            <a:endParaRPr lang="en-CA"/>
          </a:p>
        </p:txBody>
      </p:sp>
      <p:sp>
        <p:nvSpPr>
          <p:cNvPr id="6" name="Footer Placeholder 5"/>
          <p:cNvSpPr>
            <a:spLocks noGrp="1"/>
          </p:cNvSpPr>
          <p:nvPr>
            <p:ph type="ftr" sz="quarter" idx="11"/>
          </p:nvPr>
        </p:nvSpPr>
        <p:spPr/>
        <p:txBody>
          <a:bodyPr/>
          <a:lstStyle/>
          <a:p>
            <a:r>
              <a:rPr lang="en-CA" smtClean="0"/>
              <a:t>www.SmallBusinessSolver.com © 2018</a:t>
            </a:r>
            <a:endParaRPr lang="en-CA"/>
          </a:p>
        </p:txBody>
      </p:sp>
      <p:sp>
        <p:nvSpPr>
          <p:cNvPr id="7" name="Slide Number Placeholder 6"/>
          <p:cNvSpPr>
            <a:spLocks noGrp="1"/>
          </p:cNvSpPr>
          <p:nvPr>
            <p:ph type="sldNum" sz="quarter" idx="12"/>
          </p:nvPr>
        </p:nvSpPr>
        <p:spPr/>
        <p:txBody>
          <a:bodyPr/>
          <a:lstStyle/>
          <a:p>
            <a:fld id="{3C311181-07AF-4940-AF7E-81F4D00DD368}" type="slidenum">
              <a:rPr lang="en-CA" smtClean="0"/>
              <a:pPr/>
              <a:t>‹#›</a:t>
            </a:fld>
            <a:endParaRPr lang="en-CA"/>
          </a:p>
        </p:txBody>
      </p:sp>
    </p:spTree>
    <p:extLst>
      <p:ext uri="{BB962C8B-B14F-4D97-AF65-F5344CB8AC3E}">
        <p14:creationId xmlns:p14="http://schemas.microsoft.com/office/powerpoint/2010/main" val="8584391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5800"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656566"/>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00428"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428" y="2656564"/>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FA3C8E1-2286-44DB-B46E-70DBB6C16C6C}" type="datetime1">
              <a:rPr lang="en-US" smtClean="0"/>
              <a:t>9/18/2018</a:t>
            </a:fld>
            <a:endParaRPr lang="en-CA"/>
          </a:p>
        </p:txBody>
      </p:sp>
      <p:sp>
        <p:nvSpPr>
          <p:cNvPr id="8" name="Footer Placeholder 7"/>
          <p:cNvSpPr>
            <a:spLocks noGrp="1"/>
          </p:cNvSpPr>
          <p:nvPr>
            <p:ph type="ftr" sz="quarter" idx="11"/>
          </p:nvPr>
        </p:nvSpPr>
        <p:spPr/>
        <p:txBody>
          <a:bodyPr/>
          <a:lstStyle/>
          <a:p>
            <a:r>
              <a:rPr lang="en-CA" smtClean="0"/>
              <a:t>www.SmallBusinessSolver.com © 2018</a:t>
            </a:r>
            <a:endParaRPr lang="en-CA"/>
          </a:p>
        </p:txBody>
      </p:sp>
      <p:sp>
        <p:nvSpPr>
          <p:cNvPr id="9" name="Slide Number Placeholder 8"/>
          <p:cNvSpPr>
            <a:spLocks noGrp="1"/>
          </p:cNvSpPr>
          <p:nvPr>
            <p:ph type="sldNum" sz="quarter" idx="12"/>
          </p:nvPr>
        </p:nvSpPr>
        <p:spPr/>
        <p:txBody>
          <a:bodyPr/>
          <a:lstStyle/>
          <a:p>
            <a:fld id="{3C311181-07AF-4940-AF7E-81F4D00DD368}" type="slidenum">
              <a:rPr lang="en-CA" smtClean="0"/>
              <a:pPr/>
              <a:t>‹#›</a:t>
            </a:fld>
            <a:endParaRPr lang="en-CA"/>
          </a:p>
        </p:txBody>
      </p:sp>
    </p:spTree>
    <p:extLst>
      <p:ext uri="{BB962C8B-B14F-4D97-AF65-F5344CB8AC3E}">
        <p14:creationId xmlns:p14="http://schemas.microsoft.com/office/powerpoint/2010/main" val="31851641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5A1673D-17C4-4245-BF51-E0C68713EBC9}" type="datetime1">
              <a:rPr lang="en-US" smtClean="0"/>
              <a:t>9/18/2018</a:t>
            </a:fld>
            <a:endParaRPr lang="en-CA"/>
          </a:p>
        </p:txBody>
      </p:sp>
      <p:sp>
        <p:nvSpPr>
          <p:cNvPr id="4" name="Footer Placeholder 3"/>
          <p:cNvSpPr>
            <a:spLocks noGrp="1"/>
          </p:cNvSpPr>
          <p:nvPr>
            <p:ph type="ftr" sz="quarter" idx="11"/>
          </p:nvPr>
        </p:nvSpPr>
        <p:spPr/>
        <p:txBody>
          <a:bodyPr/>
          <a:lstStyle/>
          <a:p>
            <a:r>
              <a:rPr lang="en-CA" smtClean="0"/>
              <a:t>www.SmallBusinessSolver.com © 2018</a:t>
            </a:r>
            <a:endParaRPr lang="en-CA"/>
          </a:p>
        </p:txBody>
      </p:sp>
      <p:sp>
        <p:nvSpPr>
          <p:cNvPr id="5" name="Slide Number Placeholder 4"/>
          <p:cNvSpPr>
            <a:spLocks noGrp="1"/>
          </p:cNvSpPr>
          <p:nvPr>
            <p:ph type="sldNum" sz="quarter" idx="12"/>
          </p:nvPr>
        </p:nvSpPr>
        <p:spPr/>
        <p:txBody>
          <a:bodyPr/>
          <a:lstStyle/>
          <a:p>
            <a:fld id="{3C311181-07AF-4940-AF7E-81F4D00DD368}" type="slidenum">
              <a:rPr lang="en-CA" smtClean="0"/>
              <a:pPr/>
              <a:t>‹#›</a:t>
            </a:fld>
            <a:endParaRPr lang="en-CA"/>
          </a:p>
        </p:txBody>
      </p:sp>
    </p:spTree>
    <p:extLst>
      <p:ext uri="{BB962C8B-B14F-4D97-AF65-F5344CB8AC3E}">
        <p14:creationId xmlns:p14="http://schemas.microsoft.com/office/powerpoint/2010/main" val="19819146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DE4CFD-E9BE-4493-8064-AAFEF839AC23}" type="datetime1">
              <a:rPr lang="en-US" smtClean="0"/>
              <a:t>9/18/2018</a:t>
            </a:fld>
            <a:endParaRPr lang="en-CA"/>
          </a:p>
        </p:txBody>
      </p:sp>
      <p:sp>
        <p:nvSpPr>
          <p:cNvPr id="3" name="Footer Placeholder 2"/>
          <p:cNvSpPr>
            <a:spLocks noGrp="1"/>
          </p:cNvSpPr>
          <p:nvPr>
            <p:ph type="ftr" sz="quarter" idx="11"/>
          </p:nvPr>
        </p:nvSpPr>
        <p:spPr/>
        <p:txBody>
          <a:bodyPr/>
          <a:lstStyle/>
          <a:p>
            <a:r>
              <a:rPr lang="en-CA" smtClean="0"/>
              <a:t>www.SmallBusinessSolver.com © 2018</a:t>
            </a:r>
            <a:endParaRPr lang="en-CA"/>
          </a:p>
        </p:txBody>
      </p:sp>
      <p:sp>
        <p:nvSpPr>
          <p:cNvPr id="4" name="Slide Number Placeholder 3"/>
          <p:cNvSpPr>
            <a:spLocks noGrp="1"/>
          </p:cNvSpPr>
          <p:nvPr>
            <p:ph type="sldNum" sz="quarter" idx="12"/>
          </p:nvPr>
        </p:nvSpPr>
        <p:spPr/>
        <p:txBody>
          <a:bodyPr/>
          <a:lstStyle/>
          <a:p>
            <a:fld id="{3C311181-07AF-4940-AF7E-81F4D00DD368}" type="slidenum">
              <a:rPr lang="en-CA" smtClean="0"/>
              <a:pPr/>
              <a:t>‹#›</a:t>
            </a:fld>
            <a:endParaRPr lang="en-CA"/>
          </a:p>
        </p:txBody>
      </p:sp>
    </p:spTree>
    <p:extLst>
      <p:ext uri="{BB962C8B-B14F-4D97-AF65-F5344CB8AC3E}">
        <p14:creationId xmlns:p14="http://schemas.microsoft.com/office/powerpoint/2010/main" val="28063161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85800" y="2148840"/>
            <a:ext cx="4572000" cy="38404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892568" y="2147487"/>
            <a:ext cx="2560320" cy="3432319"/>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0E2FA5-FD33-499F-880B-BC790EA4191B}" type="datetime1">
              <a:rPr lang="en-US" smtClean="0"/>
              <a:t>9/18/2018</a:t>
            </a:fld>
            <a:endParaRPr lang="en-CA"/>
          </a:p>
        </p:txBody>
      </p:sp>
      <p:sp>
        <p:nvSpPr>
          <p:cNvPr id="6" name="Footer Placeholder 5"/>
          <p:cNvSpPr>
            <a:spLocks noGrp="1"/>
          </p:cNvSpPr>
          <p:nvPr>
            <p:ph type="ftr" sz="quarter" idx="11"/>
          </p:nvPr>
        </p:nvSpPr>
        <p:spPr/>
        <p:txBody>
          <a:bodyPr/>
          <a:lstStyle/>
          <a:p>
            <a:r>
              <a:rPr lang="en-CA" smtClean="0"/>
              <a:t>www.SmallBusinessSolver.com © 2018</a:t>
            </a:r>
            <a:endParaRPr lang="en-CA"/>
          </a:p>
        </p:txBody>
      </p:sp>
      <p:sp>
        <p:nvSpPr>
          <p:cNvPr id="7" name="Slide Number Placeholder 6"/>
          <p:cNvSpPr>
            <a:spLocks noGrp="1"/>
          </p:cNvSpPr>
          <p:nvPr>
            <p:ph type="sldNum" sz="quarter" idx="12"/>
          </p:nvPr>
        </p:nvSpPr>
        <p:spPr/>
        <p:txBody>
          <a:bodyPr/>
          <a:lstStyle/>
          <a:p>
            <a:fld id="{3C311181-07AF-4940-AF7E-81F4D00DD368}" type="slidenum">
              <a:rPr lang="en-CA" smtClean="0"/>
              <a:pPr/>
              <a:t>‹#›</a:t>
            </a:fld>
            <a:endParaRPr lang="en-CA"/>
          </a:p>
        </p:txBody>
      </p:sp>
    </p:spTree>
    <p:extLst>
      <p:ext uri="{BB962C8B-B14F-4D97-AF65-F5344CB8AC3E}">
        <p14:creationId xmlns:p14="http://schemas.microsoft.com/office/powerpoint/2010/main" val="9751662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0" y="2211494"/>
            <a:ext cx="4754880" cy="384048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885351" y="2150621"/>
            <a:ext cx="2560320" cy="3429000"/>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142EAF-ECB1-4792-8394-54EF9E01B1BE}" type="datetime1">
              <a:rPr lang="en-US" smtClean="0"/>
              <a:t>9/18/2018</a:t>
            </a:fld>
            <a:endParaRPr lang="en-CA"/>
          </a:p>
        </p:txBody>
      </p:sp>
      <p:sp>
        <p:nvSpPr>
          <p:cNvPr id="6" name="Footer Placeholder 5"/>
          <p:cNvSpPr>
            <a:spLocks noGrp="1"/>
          </p:cNvSpPr>
          <p:nvPr>
            <p:ph type="ftr" sz="quarter" idx="11"/>
          </p:nvPr>
        </p:nvSpPr>
        <p:spPr/>
        <p:txBody>
          <a:bodyPr/>
          <a:lstStyle/>
          <a:p>
            <a:r>
              <a:rPr lang="en-CA" smtClean="0"/>
              <a:t>www.SmallBusinessSolver.com © 2018</a:t>
            </a:r>
            <a:endParaRPr lang="en-CA"/>
          </a:p>
        </p:txBody>
      </p:sp>
      <p:sp>
        <p:nvSpPr>
          <p:cNvPr id="7" name="Slide Number Placeholder 6"/>
          <p:cNvSpPr>
            <a:spLocks noGrp="1"/>
          </p:cNvSpPr>
          <p:nvPr>
            <p:ph type="sldNum" sz="quarter" idx="12"/>
          </p:nvPr>
        </p:nvSpPr>
        <p:spPr/>
        <p:txBody>
          <a:bodyPr/>
          <a:lstStyle/>
          <a:p>
            <a:fld id="{3C311181-07AF-4940-AF7E-81F4D00DD368}" type="slidenum">
              <a:rPr lang="en-CA" smtClean="0"/>
              <a:pPr/>
              <a:t>‹#›</a:t>
            </a:fld>
            <a:endParaRPr lang="en-CA"/>
          </a:p>
        </p:txBody>
      </p:sp>
    </p:spTree>
    <p:extLst>
      <p:ext uri="{BB962C8B-B14F-4D97-AF65-F5344CB8AC3E}">
        <p14:creationId xmlns:p14="http://schemas.microsoft.com/office/powerpoint/2010/main" val="37385150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362" y="176109"/>
            <a:ext cx="9141714"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85019" y="284176"/>
            <a:ext cx="777240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019" y="2011680"/>
            <a:ext cx="7772400" cy="42062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1557" y="6422855"/>
            <a:ext cx="2595043" cy="365125"/>
          </a:xfrm>
          <a:prstGeom prst="rect">
            <a:avLst/>
          </a:prstGeom>
        </p:spPr>
        <p:txBody>
          <a:bodyPr vert="horz" lIns="91440" tIns="45720" rIns="45720" bIns="45720" rtlCol="0" anchor="ctr"/>
          <a:lstStyle>
            <a:lvl1pPr algn="l">
              <a:defRPr sz="1050">
                <a:solidFill>
                  <a:schemeClr val="tx1"/>
                </a:solidFill>
              </a:defRPr>
            </a:lvl1pPr>
          </a:lstStyle>
          <a:p>
            <a:fld id="{97DFD92A-1B3C-40F6-BD2D-F2C25BAE0612}" type="datetime1">
              <a:rPr lang="en-US" smtClean="0"/>
              <a:t>9/18/2018</a:t>
            </a:fld>
            <a:endParaRPr lang="en-CA"/>
          </a:p>
        </p:txBody>
      </p:sp>
      <p:sp>
        <p:nvSpPr>
          <p:cNvPr id="5" name="Footer Placeholder 4"/>
          <p:cNvSpPr>
            <a:spLocks noGrp="1"/>
          </p:cNvSpPr>
          <p:nvPr>
            <p:ph type="ftr" sz="quarter" idx="3"/>
          </p:nvPr>
        </p:nvSpPr>
        <p:spPr>
          <a:xfrm>
            <a:off x="4191000" y="6422855"/>
            <a:ext cx="4060627" cy="365125"/>
          </a:xfrm>
          <a:prstGeom prst="rect">
            <a:avLst/>
          </a:prstGeom>
        </p:spPr>
        <p:txBody>
          <a:bodyPr vert="horz" lIns="91440" tIns="45720" rIns="91440" bIns="45720" rtlCol="0" anchor="ctr"/>
          <a:lstStyle>
            <a:lvl1pPr algn="r">
              <a:defRPr sz="1050">
                <a:solidFill>
                  <a:schemeClr val="tx1"/>
                </a:solidFill>
              </a:defRPr>
            </a:lvl1pPr>
          </a:lstStyle>
          <a:p>
            <a:r>
              <a:rPr lang="en-CA" smtClean="0"/>
              <a:t>www.SmallBusinessSolver.com © 2018</a:t>
            </a:r>
            <a:endParaRPr lang="en-CA"/>
          </a:p>
        </p:txBody>
      </p:sp>
      <p:sp>
        <p:nvSpPr>
          <p:cNvPr id="6" name="Slide Number Placeholder 5"/>
          <p:cNvSpPr>
            <a:spLocks noGrp="1"/>
          </p:cNvSpPr>
          <p:nvPr>
            <p:ph type="sldNum" sz="quarter" idx="4"/>
          </p:nvPr>
        </p:nvSpPr>
        <p:spPr>
          <a:xfrm>
            <a:off x="8265139" y="6422855"/>
            <a:ext cx="709698" cy="365125"/>
          </a:xfrm>
          <a:prstGeom prst="rect">
            <a:avLst/>
          </a:prstGeom>
        </p:spPr>
        <p:txBody>
          <a:bodyPr vert="horz" lIns="45720" tIns="45720" rIns="91440" bIns="45720" rtlCol="0" anchor="ctr"/>
          <a:lstStyle>
            <a:lvl1pPr algn="l">
              <a:defRPr sz="1200" b="0">
                <a:solidFill>
                  <a:schemeClr val="tx1"/>
                </a:solidFill>
              </a:defRPr>
            </a:lvl1pPr>
          </a:lstStyle>
          <a:p>
            <a:fld id="{3C311181-07AF-4940-AF7E-81F4D00DD368}" type="slidenum">
              <a:rPr lang="en-CA" smtClean="0"/>
              <a:pPr/>
              <a:t>‹#›</a:t>
            </a:fld>
            <a:endParaRPr lang="en-CA"/>
          </a:p>
        </p:txBody>
      </p:sp>
    </p:spTree>
    <p:extLst>
      <p:ext uri="{BB962C8B-B14F-4D97-AF65-F5344CB8AC3E}">
        <p14:creationId xmlns:p14="http://schemas.microsoft.com/office/powerpoint/2010/main" val="229575882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50" r:id="rId12"/>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hf sldNum="0" hdr="0" dt="0"/>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528" y="-573195"/>
            <a:ext cx="9649072" cy="7431195"/>
          </a:xfrm>
          <a:prstGeom prst="rect">
            <a:avLst/>
          </a:prstGeom>
        </p:spPr>
      </p:pic>
      <p:sp>
        <p:nvSpPr>
          <p:cNvPr id="2" name="Title 1"/>
          <p:cNvSpPr>
            <a:spLocks noGrp="1"/>
          </p:cNvSpPr>
          <p:nvPr>
            <p:ph type="ctrTitle"/>
          </p:nvPr>
        </p:nvSpPr>
        <p:spPr>
          <a:xfrm>
            <a:off x="3024336" y="2362758"/>
            <a:ext cx="8892480" cy="1470025"/>
          </a:xfrm>
        </p:spPr>
        <p:txBody>
          <a:bodyPr>
            <a:normAutofit/>
          </a:bodyPr>
          <a:lstStyle/>
          <a:p>
            <a:pPr algn="l"/>
            <a:r>
              <a:rPr lang="en-CA" sz="4800" b="1" i="1" dirty="0" smtClean="0">
                <a:solidFill>
                  <a:schemeClr val="tx2">
                    <a:lumMod val="10000"/>
                  </a:schemeClr>
                </a:solidFill>
              </a:rPr>
              <a:t>Visibility</a:t>
            </a:r>
            <a:endParaRPr lang="en-CA" sz="4800" dirty="0">
              <a:solidFill>
                <a:schemeClr val="tx2">
                  <a:lumMod val="10000"/>
                </a:schemeClr>
              </a:solidFill>
            </a:endParaRPr>
          </a:p>
        </p:txBody>
      </p:sp>
      <p:sp>
        <p:nvSpPr>
          <p:cNvPr id="3" name="Subtitle 2"/>
          <p:cNvSpPr>
            <a:spLocks noGrp="1"/>
          </p:cNvSpPr>
          <p:nvPr>
            <p:ph type="subTitle" idx="1"/>
          </p:nvPr>
        </p:nvSpPr>
        <p:spPr>
          <a:xfrm>
            <a:off x="3026392" y="3466402"/>
            <a:ext cx="3150096" cy="2482878"/>
          </a:xfrm>
        </p:spPr>
        <p:txBody>
          <a:bodyPr>
            <a:normAutofit/>
          </a:bodyPr>
          <a:lstStyle/>
          <a:p>
            <a:pPr>
              <a:defRPr/>
            </a:pPr>
            <a:r>
              <a:rPr lang="en-CA" sz="3600" b="1" i="1" dirty="0">
                <a:solidFill>
                  <a:schemeClr val="tx2">
                    <a:lumMod val="10000"/>
                  </a:schemeClr>
                </a:solidFill>
              </a:rPr>
              <a:t>Who knows that you are in business?</a:t>
            </a:r>
          </a:p>
        </p:txBody>
      </p:sp>
      <p:sp>
        <p:nvSpPr>
          <p:cNvPr id="4" name="Footer Placeholder 3"/>
          <p:cNvSpPr>
            <a:spLocks noGrp="1"/>
          </p:cNvSpPr>
          <p:nvPr>
            <p:ph type="ftr" sz="quarter" idx="11"/>
          </p:nvPr>
        </p:nvSpPr>
        <p:spPr/>
        <p:txBody>
          <a:bodyPr/>
          <a:lstStyle/>
          <a:p>
            <a:r>
              <a:rPr lang="en-CA" smtClean="0"/>
              <a:t>www.SmallBusinessSolver.com © 2018</a:t>
            </a:r>
            <a:endParaRPr lang="en-CA"/>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3"/>
          <p:cNvSpPr>
            <a:spLocks noGrp="1"/>
          </p:cNvSpPr>
          <p:nvPr>
            <p:ph idx="1"/>
          </p:nvPr>
        </p:nvSpPr>
        <p:spPr>
          <a:xfrm>
            <a:off x="457200" y="2398290"/>
            <a:ext cx="8229600" cy="3983038"/>
          </a:xfrm>
        </p:spPr>
        <p:txBody>
          <a:bodyPr/>
          <a:lstStyle/>
          <a:p>
            <a:pPr algn="ctr">
              <a:buFont typeface="Arial" charset="0"/>
              <a:buNone/>
            </a:pPr>
            <a:r>
              <a:rPr lang="en-CA" sz="2800" dirty="0" smtClean="0"/>
              <a:t>Sally has had a massage therapy business for the last three years and has been relying on word-of-mouth marketing to attract most of her business. Her business has been trickling in, but after three years she still isn’t making as much money as she’d planned.  She decides to use the Visibility model to help ramp things up.</a:t>
            </a:r>
          </a:p>
        </p:txBody>
      </p:sp>
      <p:sp>
        <p:nvSpPr>
          <p:cNvPr id="11267" name="Title 2"/>
          <p:cNvSpPr>
            <a:spLocks noGrp="1"/>
          </p:cNvSpPr>
          <p:nvPr>
            <p:ph type="title"/>
          </p:nvPr>
        </p:nvSpPr>
        <p:spPr>
          <a:xfrm>
            <a:off x="457200" y="928688"/>
            <a:ext cx="8229600" cy="1143000"/>
          </a:xfrm>
        </p:spPr>
        <p:txBody>
          <a:bodyPr/>
          <a:lstStyle/>
          <a:p>
            <a:pPr eaLnBrk="1" hangingPunct="1"/>
            <a:r>
              <a:rPr lang="en-CA" dirty="0" smtClean="0">
                <a:solidFill>
                  <a:srgbClr val="00B0F0"/>
                </a:solidFill>
              </a:rPr>
              <a:t>How Does It Work?</a:t>
            </a:r>
          </a:p>
        </p:txBody>
      </p:sp>
      <p:sp>
        <p:nvSpPr>
          <p:cNvPr id="2" name="Footer Placeholder 1"/>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9902405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p:cNvSpPr>
            <a:spLocks noGrp="1"/>
          </p:cNvSpPr>
          <p:nvPr>
            <p:ph type="title"/>
          </p:nvPr>
        </p:nvSpPr>
        <p:spPr>
          <a:xfrm>
            <a:off x="457200" y="260648"/>
            <a:ext cx="8229600" cy="1143000"/>
          </a:xfrm>
        </p:spPr>
        <p:txBody>
          <a:bodyPr/>
          <a:lstStyle/>
          <a:p>
            <a:r>
              <a:rPr lang="en-CA" dirty="0"/>
              <a:t>How Does It Work?</a:t>
            </a:r>
            <a:endParaRPr lang="en-CA" dirty="0" smtClean="0"/>
          </a:p>
        </p:txBody>
      </p:sp>
      <p:graphicFrame>
        <p:nvGraphicFramePr>
          <p:cNvPr id="4" name="Table 3"/>
          <p:cNvGraphicFramePr>
            <a:graphicFrameLocks noGrp="1"/>
          </p:cNvGraphicFramePr>
          <p:nvPr>
            <p:extLst>
              <p:ext uri="{D42A27DB-BD31-4B8C-83A1-F6EECF244321}">
                <p14:modId xmlns:p14="http://schemas.microsoft.com/office/powerpoint/2010/main" val="108933208"/>
              </p:ext>
            </p:extLst>
          </p:nvPr>
        </p:nvGraphicFramePr>
        <p:xfrm>
          <a:off x="428625" y="1844824"/>
          <a:ext cx="8143875" cy="4674715"/>
        </p:xfrm>
        <a:graphic>
          <a:graphicData uri="http://schemas.openxmlformats.org/drawingml/2006/table">
            <a:tbl>
              <a:tblPr>
                <a:tableStyleId>{BC89EF96-8CEA-46FF-86C4-4CE0E7609802}</a:tableStyleId>
              </a:tblPr>
              <a:tblGrid>
                <a:gridCol w="1323349"/>
                <a:gridCol w="1411843"/>
                <a:gridCol w="1532812"/>
                <a:gridCol w="1022957"/>
                <a:gridCol w="2852914"/>
              </a:tblGrid>
              <a:tr h="1145007">
                <a:tc>
                  <a:txBody>
                    <a:bodyPr/>
                    <a:lstStyle/>
                    <a:p>
                      <a:pPr indent="228600" algn="ctr">
                        <a:spcAft>
                          <a:spcPts val="0"/>
                        </a:spcAft>
                      </a:pPr>
                      <a:r>
                        <a:rPr lang="en-CA" sz="1800" b="1" dirty="0"/>
                        <a:t>Visibility Tool</a:t>
                      </a:r>
                      <a:endParaRPr lang="en-CA" sz="1800" b="1" dirty="0">
                        <a:latin typeface="Calibri"/>
                        <a:ea typeface="Times New Roman"/>
                        <a:cs typeface="Times New Roman"/>
                      </a:endParaRPr>
                    </a:p>
                  </a:txBody>
                  <a:tcPr marL="65607" marR="65607" marT="0" marB="0"/>
                </a:tc>
                <a:tc>
                  <a:txBody>
                    <a:bodyPr/>
                    <a:lstStyle/>
                    <a:p>
                      <a:pPr indent="228600" algn="ctr">
                        <a:spcAft>
                          <a:spcPts val="0"/>
                        </a:spcAft>
                      </a:pPr>
                      <a:r>
                        <a:rPr lang="en-CA" sz="1800" b="1" dirty="0"/>
                        <a:t>When was it ready to use?</a:t>
                      </a:r>
                      <a:endParaRPr lang="en-CA" sz="1800" b="1" dirty="0">
                        <a:latin typeface="Calibri"/>
                        <a:ea typeface="Times New Roman"/>
                        <a:cs typeface="Times New Roman"/>
                      </a:endParaRPr>
                    </a:p>
                  </a:txBody>
                  <a:tcPr marL="65607" marR="65607" marT="0" marB="0"/>
                </a:tc>
                <a:tc>
                  <a:txBody>
                    <a:bodyPr/>
                    <a:lstStyle/>
                    <a:p>
                      <a:pPr indent="228600" algn="ctr">
                        <a:spcAft>
                          <a:spcPts val="0"/>
                        </a:spcAft>
                      </a:pPr>
                      <a:r>
                        <a:rPr lang="en-CA" sz="1800" b="1" dirty="0"/>
                        <a:t>When did you start using it?</a:t>
                      </a:r>
                      <a:endParaRPr lang="en-CA" sz="1800" b="1" dirty="0">
                        <a:latin typeface="Calibri"/>
                        <a:ea typeface="Times New Roman"/>
                        <a:cs typeface="Times New Roman"/>
                      </a:endParaRPr>
                    </a:p>
                  </a:txBody>
                  <a:tcPr marL="65607" marR="65607" marT="0" marB="0"/>
                </a:tc>
                <a:tc>
                  <a:txBody>
                    <a:bodyPr/>
                    <a:lstStyle/>
                    <a:p>
                      <a:pPr indent="228600" algn="ctr">
                        <a:spcAft>
                          <a:spcPts val="0"/>
                        </a:spcAft>
                      </a:pPr>
                      <a:r>
                        <a:rPr lang="en-CA" sz="1800" b="1" dirty="0"/>
                        <a:t># of Leads</a:t>
                      </a:r>
                      <a:endParaRPr lang="en-CA" sz="1800" b="1" dirty="0">
                        <a:latin typeface="Calibri"/>
                        <a:ea typeface="Times New Roman"/>
                        <a:cs typeface="Times New Roman"/>
                      </a:endParaRPr>
                    </a:p>
                  </a:txBody>
                  <a:tcPr marL="65607" marR="65607" marT="0" marB="0"/>
                </a:tc>
                <a:tc>
                  <a:txBody>
                    <a:bodyPr/>
                    <a:lstStyle/>
                    <a:p>
                      <a:pPr indent="228600" algn="ctr">
                        <a:spcAft>
                          <a:spcPts val="0"/>
                        </a:spcAft>
                      </a:pPr>
                      <a:r>
                        <a:rPr lang="en-CA" sz="1800" b="1" dirty="0"/>
                        <a:t>Comments</a:t>
                      </a:r>
                      <a:endParaRPr lang="en-CA" sz="1800" b="1" dirty="0">
                        <a:latin typeface="Calibri"/>
                        <a:ea typeface="Times New Roman"/>
                        <a:cs typeface="Times New Roman"/>
                      </a:endParaRPr>
                    </a:p>
                  </a:txBody>
                  <a:tcPr marL="65607" marR="65607" marT="0" marB="0"/>
                </a:tc>
              </a:tr>
              <a:tr h="1145007">
                <a:tc>
                  <a:txBody>
                    <a:bodyPr/>
                    <a:lstStyle/>
                    <a:p>
                      <a:pPr indent="228600" algn="ctr">
                        <a:spcAft>
                          <a:spcPts val="0"/>
                        </a:spcAft>
                      </a:pPr>
                      <a:r>
                        <a:rPr lang="en-CA" sz="1800"/>
                        <a:t>30-second pitch</a:t>
                      </a:r>
                      <a:endParaRPr lang="en-CA" sz="1800">
                        <a:latin typeface="Calibri"/>
                        <a:ea typeface="Times New Roman"/>
                        <a:cs typeface="Times New Roman"/>
                      </a:endParaRPr>
                    </a:p>
                  </a:txBody>
                  <a:tcPr marL="65607" marR="65607" marT="0" marB="0"/>
                </a:tc>
                <a:tc>
                  <a:txBody>
                    <a:bodyPr/>
                    <a:lstStyle/>
                    <a:p>
                      <a:pPr indent="228600" algn="ctr">
                        <a:spcAft>
                          <a:spcPts val="0"/>
                        </a:spcAft>
                      </a:pPr>
                      <a:r>
                        <a:rPr lang="en-CA" sz="1800"/>
                        <a:t>Week 1</a:t>
                      </a:r>
                      <a:endParaRPr lang="en-CA" sz="1800">
                        <a:latin typeface="Calibri"/>
                        <a:ea typeface="Times New Roman"/>
                        <a:cs typeface="Times New Roman"/>
                      </a:endParaRPr>
                    </a:p>
                  </a:txBody>
                  <a:tcPr marL="65607" marR="65607" marT="0" marB="0"/>
                </a:tc>
                <a:tc>
                  <a:txBody>
                    <a:bodyPr/>
                    <a:lstStyle/>
                    <a:p>
                      <a:pPr indent="228600" algn="ctr">
                        <a:spcAft>
                          <a:spcPts val="0"/>
                        </a:spcAft>
                      </a:pPr>
                      <a:r>
                        <a:rPr lang="en-CA" sz="1800"/>
                        <a:t>Week 2</a:t>
                      </a:r>
                      <a:endParaRPr lang="en-CA" sz="1800">
                        <a:latin typeface="Calibri"/>
                        <a:ea typeface="Times New Roman"/>
                        <a:cs typeface="Times New Roman"/>
                      </a:endParaRPr>
                    </a:p>
                  </a:txBody>
                  <a:tcPr marL="65607" marR="65607" marT="0" marB="0"/>
                </a:tc>
                <a:tc>
                  <a:txBody>
                    <a:bodyPr/>
                    <a:lstStyle/>
                    <a:p>
                      <a:pPr indent="228600" algn="ctr">
                        <a:spcAft>
                          <a:spcPts val="0"/>
                        </a:spcAft>
                      </a:pPr>
                      <a:r>
                        <a:rPr lang="en-CA" sz="1800" dirty="0"/>
                        <a:t>25</a:t>
                      </a:r>
                      <a:endParaRPr lang="en-CA" sz="1800" dirty="0">
                        <a:latin typeface="Calibri"/>
                        <a:ea typeface="Times New Roman"/>
                        <a:cs typeface="Times New Roman"/>
                      </a:endParaRPr>
                    </a:p>
                  </a:txBody>
                  <a:tcPr marL="65607" marR="65607" marT="0" marB="0"/>
                </a:tc>
                <a:tc>
                  <a:txBody>
                    <a:bodyPr/>
                    <a:lstStyle/>
                    <a:p>
                      <a:pPr indent="228600" algn="ctr">
                        <a:spcAft>
                          <a:spcPts val="0"/>
                        </a:spcAft>
                      </a:pPr>
                      <a:r>
                        <a:rPr lang="en-CA" sz="1800" dirty="0"/>
                        <a:t>At family reunion, found 25 relatives who didn’t know I had a business.</a:t>
                      </a:r>
                      <a:endParaRPr lang="en-CA" sz="1800" dirty="0">
                        <a:latin typeface="Calibri"/>
                        <a:ea typeface="Times New Roman"/>
                        <a:cs typeface="Times New Roman"/>
                      </a:endParaRPr>
                    </a:p>
                  </a:txBody>
                  <a:tcPr marL="65607" marR="65607" marT="0" marB="0"/>
                </a:tc>
              </a:tr>
              <a:tr h="596175">
                <a:tc>
                  <a:txBody>
                    <a:bodyPr/>
                    <a:lstStyle/>
                    <a:p>
                      <a:pPr indent="228600" algn="ctr">
                        <a:spcAft>
                          <a:spcPts val="0"/>
                        </a:spcAft>
                      </a:pPr>
                      <a:r>
                        <a:rPr lang="en-CA" sz="1800"/>
                        <a:t>Referrral program</a:t>
                      </a:r>
                      <a:endParaRPr lang="en-CA" sz="1800">
                        <a:latin typeface="Calibri"/>
                        <a:ea typeface="Times New Roman"/>
                        <a:cs typeface="Times New Roman"/>
                      </a:endParaRPr>
                    </a:p>
                  </a:txBody>
                  <a:tcPr marL="65607" marR="65607" marT="0" marB="0"/>
                </a:tc>
                <a:tc>
                  <a:txBody>
                    <a:bodyPr/>
                    <a:lstStyle/>
                    <a:p>
                      <a:pPr indent="228600" algn="ctr">
                        <a:spcAft>
                          <a:spcPts val="0"/>
                        </a:spcAft>
                      </a:pPr>
                      <a:r>
                        <a:rPr lang="en-CA" sz="1800"/>
                        <a:t>Week 2</a:t>
                      </a:r>
                      <a:endParaRPr lang="en-CA" sz="1800">
                        <a:latin typeface="Calibri"/>
                        <a:ea typeface="Times New Roman"/>
                        <a:cs typeface="Times New Roman"/>
                      </a:endParaRPr>
                    </a:p>
                  </a:txBody>
                  <a:tcPr marL="65607" marR="65607" marT="0" marB="0"/>
                </a:tc>
                <a:tc>
                  <a:txBody>
                    <a:bodyPr/>
                    <a:lstStyle/>
                    <a:p>
                      <a:pPr indent="228600" algn="ctr">
                        <a:spcAft>
                          <a:spcPts val="0"/>
                        </a:spcAft>
                      </a:pPr>
                      <a:r>
                        <a:rPr lang="en-CA" sz="1800"/>
                        <a:t>Week 3</a:t>
                      </a:r>
                      <a:endParaRPr lang="en-CA" sz="1800">
                        <a:latin typeface="Calibri"/>
                        <a:ea typeface="Times New Roman"/>
                        <a:cs typeface="Times New Roman"/>
                      </a:endParaRPr>
                    </a:p>
                  </a:txBody>
                  <a:tcPr marL="65607" marR="65607" marT="0" marB="0"/>
                </a:tc>
                <a:tc>
                  <a:txBody>
                    <a:bodyPr/>
                    <a:lstStyle/>
                    <a:p>
                      <a:pPr indent="228600" algn="ctr">
                        <a:spcAft>
                          <a:spcPts val="0"/>
                        </a:spcAft>
                      </a:pPr>
                      <a:r>
                        <a:rPr lang="en-CA" sz="1800"/>
                        <a:t>10</a:t>
                      </a:r>
                      <a:endParaRPr lang="en-CA" sz="1800">
                        <a:latin typeface="Calibri"/>
                        <a:ea typeface="Times New Roman"/>
                        <a:cs typeface="Times New Roman"/>
                      </a:endParaRPr>
                    </a:p>
                  </a:txBody>
                  <a:tcPr marL="65607" marR="65607" marT="0" marB="0"/>
                </a:tc>
                <a:tc>
                  <a:txBody>
                    <a:bodyPr/>
                    <a:lstStyle/>
                    <a:p>
                      <a:pPr indent="228600" algn="ctr">
                        <a:spcAft>
                          <a:spcPts val="0"/>
                        </a:spcAft>
                      </a:pPr>
                      <a:r>
                        <a:rPr lang="en-CA" sz="1800" dirty="0"/>
                        <a:t>Asked family to refer business.</a:t>
                      </a:r>
                      <a:endParaRPr lang="en-CA" sz="1800" dirty="0">
                        <a:latin typeface="Calibri"/>
                        <a:ea typeface="Times New Roman"/>
                        <a:cs typeface="Times New Roman"/>
                      </a:endParaRPr>
                    </a:p>
                  </a:txBody>
                  <a:tcPr marL="65607" marR="65607" marT="0" marB="0"/>
                </a:tc>
              </a:tr>
              <a:tr h="894263">
                <a:tc>
                  <a:txBody>
                    <a:bodyPr/>
                    <a:lstStyle/>
                    <a:p>
                      <a:pPr indent="228600" algn="ctr">
                        <a:spcAft>
                          <a:spcPts val="0"/>
                        </a:spcAft>
                      </a:pPr>
                      <a:r>
                        <a:rPr lang="en-CA" sz="1800"/>
                        <a:t>Cold call businesses</a:t>
                      </a:r>
                      <a:endParaRPr lang="en-CA" sz="1800">
                        <a:latin typeface="Calibri"/>
                        <a:ea typeface="Times New Roman"/>
                        <a:cs typeface="Times New Roman"/>
                      </a:endParaRPr>
                    </a:p>
                  </a:txBody>
                  <a:tcPr marL="65607" marR="65607" marT="0" marB="0"/>
                </a:tc>
                <a:tc>
                  <a:txBody>
                    <a:bodyPr/>
                    <a:lstStyle/>
                    <a:p>
                      <a:pPr indent="228600" algn="ctr">
                        <a:spcAft>
                          <a:spcPts val="0"/>
                        </a:spcAft>
                      </a:pPr>
                      <a:r>
                        <a:rPr lang="en-CA" sz="1800"/>
                        <a:t>Week 3</a:t>
                      </a:r>
                      <a:endParaRPr lang="en-CA" sz="1800">
                        <a:latin typeface="Calibri"/>
                        <a:ea typeface="Times New Roman"/>
                        <a:cs typeface="Times New Roman"/>
                      </a:endParaRPr>
                    </a:p>
                  </a:txBody>
                  <a:tcPr marL="65607" marR="65607" marT="0" marB="0"/>
                </a:tc>
                <a:tc>
                  <a:txBody>
                    <a:bodyPr/>
                    <a:lstStyle/>
                    <a:p>
                      <a:pPr indent="228600" algn="ctr">
                        <a:spcAft>
                          <a:spcPts val="0"/>
                        </a:spcAft>
                      </a:pPr>
                      <a:r>
                        <a:rPr lang="en-CA" sz="1800"/>
                        <a:t>Week 4</a:t>
                      </a:r>
                      <a:endParaRPr lang="en-CA" sz="1800">
                        <a:latin typeface="Calibri"/>
                        <a:ea typeface="Times New Roman"/>
                        <a:cs typeface="Times New Roman"/>
                      </a:endParaRPr>
                    </a:p>
                  </a:txBody>
                  <a:tcPr marL="65607" marR="65607" marT="0" marB="0"/>
                </a:tc>
                <a:tc>
                  <a:txBody>
                    <a:bodyPr/>
                    <a:lstStyle/>
                    <a:p>
                      <a:pPr indent="228600" algn="ctr">
                        <a:spcAft>
                          <a:spcPts val="0"/>
                        </a:spcAft>
                      </a:pPr>
                      <a:r>
                        <a:rPr lang="en-CA" sz="1800"/>
                        <a:t>8 </a:t>
                      </a:r>
                      <a:endParaRPr lang="en-CA" sz="1800">
                        <a:latin typeface="Calibri"/>
                        <a:ea typeface="Times New Roman"/>
                        <a:cs typeface="Times New Roman"/>
                      </a:endParaRPr>
                    </a:p>
                  </a:txBody>
                  <a:tcPr marL="65607" marR="65607" marT="0" marB="0"/>
                </a:tc>
                <a:tc>
                  <a:txBody>
                    <a:bodyPr/>
                    <a:lstStyle/>
                    <a:p>
                      <a:pPr indent="228600" algn="ctr">
                        <a:spcAft>
                          <a:spcPts val="0"/>
                        </a:spcAft>
                      </a:pPr>
                      <a:r>
                        <a:rPr lang="en-CA" sz="1800" dirty="0"/>
                        <a:t>Phoned 5 local office buildings, had 1 offer space for a day.</a:t>
                      </a:r>
                      <a:endParaRPr lang="en-CA" sz="1800" dirty="0">
                        <a:latin typeface="Calibri"/>
                        <a:ea typeface="Times New Roman"/>
                        <a:cs typeface="Times New Roman"/>
                      </a:endParaRPr>
                    </a:p>
                  </a:txBody>
                  <a:tcPr marL="65607" marR="65607" marT="0" marB="0"/>
                </a:tc>
              </a:tr>
              <a:tr h="894263">
                <a:tc>
                  <a:txBody>
                    <a:bodyPr/>
                    <a:lstStyle/>
                    <a:p>
                      <a:pPr indent="228600" algn="ctr">
                        <a:spcAft>
                          <a:spcPts val="0"/>
                        </a:spcAft>
                      </a:pPr>
                      <a:r>
                        <a:rPr lang="en-CA" sz="1800"/>
                        <a:t>Send postcards to locals</a:t>
                      </a:r>
                      <a:endParaRPr lang="en-CA" sz="1800">
                        <a:latin typeface="Calibri"/>
                        <a:ea typeface="Times New Roman"/>
                        <a:cs typeface="Times New Roman"/>
                      </a:endParaRPr>
                    </a:p>
                  </a:txBody>
                  <a:tcPr marL="65607" marR="65607" marT="0" marB="0"/>
                </a:tc>
                <a:tc>
                  <a:txBody>
                    <a:bodyPr/>
                    <a:lstStyle/>
                    <a:p>
                      <a:pPr indent="228600" algn="ctr">
                        <a:spcAft>
                          <a:spcPts val="0"/>
                        </a:spcAft>
                      </a:pPr>
                      <a:r>
                        <a:rPr lang="en-CA" sz="1800"/>
                        <a:t>Week 1</a:t>
                      </a:r>
                      <a:endParaRPr lang="en-CA" sz="1800">
                        <a:latin typeface="Calibri"/>
                        <a:ea typeface="Times New Roman"/>
                        <a:cs typeface="Times New Roman"/>
                      </a:endParaRPr>
                    </a:p>
                  </a:txBody>
                  <a:tcPr marL="65607" marR="65607" marT="0" marB="0"/>
                </a:tc>
                <a:tc>
                  <a:txBody>
                    <a:bodyPr/>
                    <a:lstStyle/>
                    <a:p>
                      <a:pPr indent="228600" algn="ctr">
                        <a:spcAft>
                          <a:spcPts val="0"/>
                        </a:spcAft>
                      </a:pPr>
                      <a:r>
                        <a:rPr lang="en-CA" sz="1800"/>
                        <a:t>Week 4</a:t>
                      </a:r>
                      <a:endParaRPr lang="en-CA" sz="1800">
                        <a:latin typeface="Calibri"/>
                        <a:ea typeface="Times New Roman"/>
                        <a:cs typeface="Times New Roman"/>
                      </a:endParaRPr>
                    </a:p>
                  </a:txBody>
                  <a:tcPr marL="65607" marR="65607" marT="0" marB="0"/>
                </a:tc>
                <a:tc>
                  <a:txBody>
                    <a:bodyPr/>
                    <a:lstStyle/>
                    <a:p>
                      <a:pPr indent="228600" algn="ctr">
                        <a:spcAft>
                          <a:spcPts val="0"/>
                        </a:spcAft>
                      </a:pPr>
                      <a:r>
                        <a:rPr lang="en-CA" sz="1800"/>
                        <a:t>10</a:t>
                      </a:r>
                      <a:endParaRPr lang="en-CA" sz="1800">
                        <a:latin typeface="Calibri"/>
                        <a:ea typeface="Times New Roman"/>
                        <a:cs typeface="Times New Roman"/>
                      </a:endParaRPr>
                    </a:p>
                  </a:txBody>
                  <a:tcPr marL="65607" marR="65607" marT="0" marB="0"/>
                </a:tc>
                <a:tc>
                  <a:txBody>
                    <a:bodyPr/>
                    <a:lstStyle/>
                    <a:p>
                      <a:pPr indent="228600" algn="ctr">
                        <a:spcAft>
                          <a:spcPts val="0"/>
                        </a:spcAft>
                      </a:pPr>
                      <a:r>
                        <a:rPr lang="en-CA" sz="1800" dirty="0"/>
                        <a:t>500 postcards to local residents, cost $500.</a:t>
                      </a:r>
                      <a:endParaRPr lang="en-CA" sz="1800" dirty="0">
                        <a:latin typeface="Calibri"/>
                        <a:ea typeface="Times New Roman"/>
                        <a:cs typeface="Times New Roman"/>
                      </a:endParaRPr>
                    </a:p>
                  </a:txBody>
                  <a:tcPr marL="65607" marR="65607" marT="0" marB="0"/>
                </a:tc>
              </a:tr>
            </a:tbl>
          </a:graphicData>
        </a:graphic>
      </p:graphicFrame>
      <p:sp>
        <p:nvSpPr>
          <p:cNvPr id="2" name="Footer Placeholder 1"/>
          <p:cNvSpPr>
            <a:spLocks noGrp="1"/>
          </p:cNvSpPr>
          <p:nvPr>
            <p:ph type="ftr" sz="quarter" idx="11"/>
          </p:nvPr>
        </p:nvSpPr>
        <p:spPr>
          <a:xfrm>
            <a:off x="4191000" y="6520259"/>
            <a:ext cx="4060627" cy="365125"/>
          </a:xfrm>
        </p:spPr>
        <p:txBody>
          <a:bodyPr/>
          <a:lstStyle/>
          <a:p>
            <a:r>
              <a:rPr lang="en-CA" dirty="0" smtClean="0"/>
              <a:t>www.SmallBusinessSolver.com © 2018</a:t>
            </a:r>
            <a:endParaRPr lang="en-CA" dirty="0"/>
          </a:p>
        </p:txBody>
      </p:sp>
    </p:spTree>
    <p:extLst>
      <p:ext uri="{BB962C8B-B14F-4D97-AF65-F5344CB8AC3E}">
        <p14:creationId xmlns:p14="http://schemas.microsoft.com/office/powerpoint/2010/main" val="28603270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Top Mistakes To Avoid</a:t>
            </a:r>
            <a:endParaRPr lang="en-CA" dirty="0"/>
          </a:p>
        </p:txBody>
      </p:sp>
      <p:sp>
        <p:nvSpPr>
          <p:cNvPr id="5" name="Content Placeholder 4"/>
          <p:cNvSpPr>
            <a:spLocks noGrp="1"/>
          </p:cNvSpPr>
          <p:nvPr>
            <p:ph sz="half" idx="1"/>
          </p:nvPr>
        </p:nvSpPr>
        <p:spPr>
          <a:xfrm>
            <a:off x="4716016" y="1988840"/>
            <a:ext cx="4038600" cy="4525963"/>
          </a:xfrm>
        </p:spPr>
        <p:txBody>
          <a:bodyPr>
            <a:normAutofit/>
          </a:bodyPr>
          <a:lstStyle/>
          <a:p>
            <a:r>
              <a:rPr lang="en-CA" dirty="0"/>
              <a:t>Waiting to start marketing</a:t>
            </a:r>
          </a:p>
          <a:p>
            <a:r>
              <a:rPr lang="en-CA" dirty="0"/>
              <a:t>Not being logical</a:t>
            </a:r>
          </a:p>
          <a:p>
            <a:r>
              <a:rPr lang="en-CA" dirty="0"/>
              <a:t>Continuing to use an ineffective tool </a:t>
            </a:r>
          </a:p>
          <a:p>
            <a:r>
              <a:rPr lang="en-CA" dirty="0"/>
              <a:t>Stopping the use of visibility tools--you always need to reach new customers </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r="45132"/>
          <a:stretch/>
        </p:blipFill>
        <p:spPr>
          <a:xfrm>
            <a:off x="0" y="2060848"/>
            <a:ext cx="3851920" cy="4680181"/>
          </a:xfrm>
          <a:prstGeom prst="rect">
            <a:avLst/>
          </a:prstGeom>
        </p:spPr>
      </p:pic>
      <p:sp>
        <p:nvSpPr>
          <p:cNvPr id="2" name="Footer Placeholder 1"/>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32346345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Now What?</a:t>
            </a:r>
            <a:endParaRPr lang="en-CA" dirty="0"/>
          </a:p>
        </p:txBody>
      </p:sp>
      <p:sp>
        <p:nvSpPr>
          <p:cNvPr id="4" name="Content Placeholder 3"/>
          <p:cNvSpPr>
            <a:spLocks noGrp="1"/>
          </p:cNvSpPr>
          <p:nvPr>
            <p:ph sz="half" idx="1"/>
          </p:nvPr>
        </p:nvSpPr>
        <p:spPr/>
        <p:txBody>
          <a:bodyPr>
            <a:normAutofit fontScale="92500"/>
          </a:bodyPr>
          <a:lstStyle/>
          <a:p>
            <a:pPr>
              <a:defRPr/>
            </a:pPr>
            <a:r>
              <a:rPr lang="en-US" dirty="0"/>
              <a:t>Visibility takes a long time to work, so get going</a:t>
            </a:r>
            <a:endParaRPr lang="en-CA" dirty="0"/>
          </a:p>
          <a:p>
            <a:pPr>
              <a:defRPr/>
            </a:pPr>
            <a:r>
              <a:rPr lang="en-CA" dirty="0"/>
              <a:t>Start with the three tools, see what works, tweak them, and continue to test them</a:t>
            </a:r>
          </a:p>
          <a:p>
            <a:pPr>
              <a:defRPr/>
            </a:pPr>
            <a:r>
              <a:rPr lang="en-CA" dirty="0"/>
              <a:t>Start working on the second set of tools (another three)</a:t>
            </a:r>
          </a:p>
          <a:p>
            <a:pPr>
              <a:defRPr/>
            </a:pPr>
            <a:r>
              <a:rPr lang="en-CA" dirty="0"/>
              <a:t>Continue to evaluate and only spend money on the tools that generate business</a:t>
            </a:r>
          </a:p>
          <a:p>
            <a:pPr>
              <a:defRPr/>
            </a:pPr>
            <a:r>
              <a:rPr lang="en-CA" dirty="0"/>
              <a:t>Are the leads you generate closing?  </a:t>
            </a:r>
          </a:p>
        </p:txBody>
      </p:sp>
      <p:sp>
        <p:nvSpPr>
          <p:cNvPr id="2" name="Content Placeholder 1"/>
          <p:cNvSpPr>
            <a:spLocks noGrp="1"/>
          </p:cNvSpPr>
          <p:nvPr>
            <p:ph sz="half" idx="2"/>
          </p:nvPr>
        </p:nvSpPr>
        <p:spPr/>
        <p:txBody>
          <a:bodyPr>
            <a:normAutofit fontScale="92500"/>
          </a:bodyPr>
          <a:lstStyle/>
          <a:p>
            <a:endParaRPr lang="en-CA"/>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22438" r="19288"/>
          <a:stretch/>
        </p:blipFill>
        <p:spPr>
          <a:xfrm>
            <a:off x="4571219" y="1872208"/>
            <a:ext cx="4441322" cy="5085184"/>
          </a:xfrm>
          <a:prstGeom prst="rect">
            <a:avLst/>
          </a:prstGeom>
        </p:spPr>
      </p:pic>
      <p:sp>
        <p:nvSpPr>
          <p:cNvPr id="5" name="Footer Placeholder 4"/>
          <p:cNvSpPr>
            <a:spLocks noGrp="1"/>
          </p:cNvSpPr>
          <p:nvPr>
            <p:ph type="ftr" sz="quarter" idx="11"/>
          </p:nvPr>
        </p:nvSpPr>
        <p:spPr/>
        <p:txBody>
          <a:bodyPr/>
          <a:lstStyle/>
          <a:p>
            <a:r>
              <a:rPr lang="en-CA" smtClean="0"/>
              <a:t>www.SmallBusinessSolver.com © 2018</a:t>
            </a:r>
            <a:endParaRPr lang="en-CA"/>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Key Points</a:t>
            </a:r>
            <a:endParaRPr lang="en-CA" dirty="0"/>
          </a:p>
        </p:txBody>
      </p:sp>
      <p:sp>
        <p:nvSpPr>
          <p:cNvPr id="4" name="Content Placeholder 3"/>
          <p:cNvSpPr>
            <a:spLocks noGrp="1"/>
          </p:cNvSpPr>
          <p:nvPr>
            <p:ph sz="half" idx="1"/>
          </p:nvPr>
        </p:nvSpPr>
        <p:spPr>
          <a:xfrm>
            <a:off x="4716016" y="2060848"/>
            <a:ext cx="4038600" cy="4525963"/>
          </a:xfrm>
        </p:spPr>
        <p:txBody>
          <a:bodyPr/>
          <a:lstStyle/>
          <a:p>
            <a:r>
              <a:rPr lang="en-CA" dirty="0"/>
              <a:t>What marketing tools to use to get visibility</a:t>
            </a:r>
          </a:p>
          <a:p>
            <a:r>
              <a:rPr lang="en-CA" dirty="0"/>
              <a:t>Start using them</a:t>
            </a:r>
          </a:p>
          <a:p>
            <a:r>
              <a:rPr lang="en-CA" dirty="0"/>
              <a:t>Make sure that you use the most effective ones</a:t>
            </a:r>
          </a:p>
          <a:p>
            <a:r>
              <a:rPr lang="en-CA" dirty="0" smtClean="0"/>
              <a:t>Example</a:t>
            </a:r>
            <a:endParaRPr lang="en-CA" dirty="0"/>
          </a:p>
          <a:p>
            <a:r>
              <a:rPr lang="en-CA" dirty="0"/>
              <a:t>What not to do</a:t>
            </a:r>
          </a:p>
          <a:p>
            <a:r>
              <a:rPr lang="en-CA" dirty="0"/>
              <a:t>Your next steps</a:t>
            </a:r>
          </a:p>
          <a:p>
            <a:r>
              <a:rPr lang="en-CA" dirty="0"/>
              <a:t>Wrap up</a:t>
            </a:r>
            <a:endParaRPr lang="en-CA" dirty="0" smtClean="0"/>
          </a:p>
        </p:txBody>
      </p:sp>
      <p:pic>
        <p:nvPicPr>
          <p:cNvPr id="7" name="Content Placeholder 5"/>
          <p:cNvPicPr>
            <a:picLocks noChangeAspect="1"/>
          </p:cNvPicPr>
          <p:nvPr/>
        </p:nvPicPr>
        <p:blipFill rotWithShape="1">
          <a:blip r:embed="rId2" cstate="print">
            <a:extLst>
              <a:ext uri="{28A0092B-C50C-407E-A947-70E740481C1C}">
                <a14:useLocalDpi xmlns:a14="http://schemas.microsoft.com/office/drawing/2010/main" val="0"/>
              </a:ext>
            </a:extLst>
          </a:blip>
          <a:srcRect l="-1" r="52072"/>
          <a:stretch/>
        </p:blipFill>
        <p:spPr>
          <a:xfrm>
            <a:off x="609349" y="1851842"/>
            <a:ext cx="3314579" cy="5177558"/>
          </a:xfrm>
          <a:prstGeom prst="rect">
            <a:avLst/>
          </a:prstGeom>
        </p:spPr>
      </p:pic>
      <p:sp>
        <p:nvSpPr>
          <p:cNvPr id="2" name="Footer Placeholder 1"/>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13502424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CA" dirty="0" smtClean="0"/>
              <a:t>The Goal</a:t>
            </a:r>
            <a:endParaRPr lang="en-CA" dirty="0"/>
          </a:p>
        </p:txBody>
      </p:sp>
      <p:sp>
        <p:nvSpPr>
          <p:cNvPr id="3" name="Subtitle 2"/>
          <p:cNvSpPr>
            <a:spLocks noGrp="1"/>
          </p:cNvSpPr>
          <p:nvPr>
            <p:ph sz="half" idx="1"/>
          </p:nvPr>
        </p:nvSpPr>
        <p:spPr>
          <a:xfrm>
            <a:off x="467544" y="1988840"/>
            <a:ext cx="3106688" cy="4525963"/>
          </a:xfrm>
        </p:spPr>
        <p:txBody>
          <a:bodyPr>
            <a:normAutofit/>
          </a:bodyPr>
          <a:lstStyle/>
          <a:p>
            <a:pPr marL="0" indent="0" algn="ctr">
              <a:buNone/>
            </a:pPr>
            <a:endParaRPr lang="en-CA" sz="3600" dirty="0" smtClean="0"/>
          </a:p>
          <a:p>
            <a:pPr marL="0" indent="0" algn="ctr">
              <a:buNone/>
            </a:pPr>
            <a:r>
              <a:rPr lang="en-CA" sz="3600" dirty="0"/>
              <a:t>Have the tools to get the word out.</a:t>
            </a:r>
            <a:endParaRPr lang="en-CA" sz="3600" dirty="0">
              <a:solidFill>
                <a:schemeClr val="tx1">
                  <a:lumMod val="75000"/>
                  <a:lumOff val="25000"/>
                </a:schemeClr>
              </a:solidFill>
            </a:endParaRPr>
          </a:p>
        </p:txBody>
      </p:sp>
      <p:pic>
        <p:nvPicPr>
          <p:cNvPr id="7"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802678" y="2290157"/>
            <a:ext cx="3653444" cy="3649287"/>
          </a:xfrm>
        </p:spPr>
      </p:pic>
      <p:sp>
        <p:nvSpPr>
          <p:cNvPr id="4" name="Footer Placeholder 3"/>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41167156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2122"/>
            <a:ext cx="9144000" cy="6093756"/>
          </a:xfrm>
          <a:prstGeom prst="rect">
            <a:avLst/>
          </a:prstGeom>
        </p:spPr>
      </p:pic>
      <p:sp>
        <p:nvSpPr>
          <p:cNvPr id="6" name="Rounded Rectangle 5"/>
          <p:cNvSpPr/>
          <p:nvPr/>
        </p:nvSpPr>
        <p:spPr>
          <a:xfrm>
            <a:off x="3707904" y="1268760"/>
            <a:ext cx="4536504" cy="468052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r>
              <a:rPr lang="en-CA" sz="4400" b="1" i="1" dirty="0">
                <a:solidFill>
                  <a:schemeClr val="tx2">
                    <a:lumMod val="10000"/>
                  </a:schemeClr>
                </a:solidFill>
              </a:rPr>
              <a:t>People can’t do business with you if they don’t know about you.</a:t>
            </a:r>
            <a:endParaRPr lang="en-CA" sz="4400" b="1" dirty="0">
              <a:solidFill>
                <a:schemeClr val="tx2">
                  <a:lumMod val="10000"/>
                </a:schemeClr>
              </a:solidFill>
            </a:endParaRPr>
          </a:p>
        </p:txBody>
      </p:sp>
      <p:sp>
        <p:nvSpPr>
          <p:cNvPr id="2" name="Footer Placeholder 1"/>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24272356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People can’t buy from you if they don’t know about you.</a:t>
            </a:r>
            <a:endParaRPr lang="en-C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55064"/>
            <a:ext cx="9144000" cy="5202936"/>
          </a:xfrm>
          <a:prstGeom prst="rect">
            <a:avLst/>
          </a:prstGeom>
        </p:spPr>
      </p:pic>
      <p:sp>
        <p:nvSpPr>
          <p:cNvPr id="3" name="Footer Placeholder 2"/>
          <p:cNvSpPr>
            <a:spLocks noGrp="1"/>
          </p:cNvSpPr>
          <p:nvPr>
            <p:ph type="ftr" sz="quarter" idx="11"/>
          </p:nvPr>
        </p:nvSpPr>
        <p:spPr/>
        <p:txBody>
          <a:bodyPr/>
          <a:lstStyle/>
          <a:p>
            <a:r>
              <a:rPr lang="en-CA" dirty="0" smtClean="0">
                <a:solidFill>
                  <a:schemeClr val="bg1"/>
                </a:solidFill>
              </a:rPr>
              <a:t>www.SmallBusinessSolver.com © 2018</a:t>
            </a:r>
            <a:endParaRPr lang="en-CA" dirty="0">
              <a:solidFill>
                <a:schemeClr val="bg1"/>
              </a:solidFill>
            </a:endParaRPr>
          </a:p>
        </p:txBody>
      </p:sp>
    </p:spTree>
    <p:extLst>
      <p:ext uri="{BB962C8B-B14F-4D97-AF65-F5344CB8AC3E}">
        <p14:creationId xmlns:p14="http://schemas.microsoft.com/office/powerpoint/2010/main" val="39960937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CA" dirty="0" smtClean="0"/>
              <a:t>The Goal</a:t>
            </a:r>
            <a:endParaRPr lang="en-CA" dirty="0"/>
          </a:p>
        </p:txBody>
      </p:sp>
      <p:sp>
        <p:nvSpPr>
          <p:cNvPr id="3" name="Subtitle 2"/>
          <p:cNvSpPr>
            <a:spLocks noGrp="1"/>
          </p:cNvSpPr>
          <p:nvPr>
            <p:ph sz="half" idx="1"/>
          </p:nvPr>
        </p:nvSpPr>
        <p:spPr>
          <a:xfrm>
            <a:off x="395536" y="1988840"/>
            <a:ext cx="3240360" cy="4525963"/>
          </a:xfrm>
        </p:spPr>
        <p:txBody>
          <a:bodyPr>
            <a:normAutofit/>
          </a:bodyPr>
          <a:lstStyle/>
          <a:p>
            <a:pPr marL="0" indent="0" algn="ctr">
              <a:buNone/>
            </a:pPr>
            <a:endParaRPr lang="en-CA" sz="4000" dirty="0" smtClean="0"/>
          </a:p>
          <a:p>
            <a:pPr marL="0" indent="0" algn="ctr">
              <a:buNone/>
            </a:pPr>
            <a:r>
              <a:rPr lang="en-CA" sz="4000" dirty="0"/>
              <a:t>Have the tools to get the word out.</a:t>
            </a:r>
            <a:endParaRPr lang="en-CA" sz="4000" dirty="0">
              <a:solidFill>
                <a:schemeClr val="tx1">
                  <a:lumMod val="75000"/>
                  <a:lumOff val="25000"/>
                </a:schemeClr>
              </a:solidFill>
            </a:endParaRPr>
          </a:p>
        </p:txBody>
      </p:sp>
      <p:pic>
        <p:nvPicPr>
          <p:cNvPr id="6"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3995936" y="2299189"/>
            <a:ext cx="5017740" cy="3345160"/>
          </a:xfrm>
          <a:prstGeom prst="rect">
            <a:avLst/>
          </a:prstGeom>
        </p:spPr>
      </p:pic>
      <p:sp>
        <p:nvSpPr>
          <p:cNvPr id="4" name="Footer Placeholder 3"/>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10676231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Key Points</a:t>
            </a:r>
            <a:endParaRPr lang="en-CA" dirty="0"/>
          </a:p>
        </p:txBody>
      </p:sp>
      <p:sp>
        <p:nvSpPr>
          <p:cNvPr id="4" name="Content Placeholder 3"/>
          <p:cNvSpPr>
            <a:spLocks noGrp="1"/>
          </p:cNvSpPr>
          <p:nvPr>
            <p:ph sz="half" idx="1"/>
          </p:nvPr>
        </p:nvSpPr>
        <p:spPr>
          <a:xfrm>
            <a:off x="179512" y="1999381"/>
            <a:ext cx="3024336" cy="4525963"/>
          </a:xfrm>
        </p:spPr>
        <p:txBody>
          <a:bodyPr>
            <a:normAutofit/>
          </a:bodyPr>
          <a:lstStyle/>
          <a:p>
            <a:r>
              <a:rPr lang="en-CA" dirty="0"/>
              <a:t>What marketing tools to use to get visibility</a:t>
            </a:r>
          </a:p>
          <a:p>
            <a:r>
              <a:rPr lang="en-CA" dirty="0"/>
              <a:t>Start using them</a:t>
            </a:r>
          </a:p>
          <a:p>
            <a:r>
              <a:rPr lang="en-CA" dirty="0"/>
              <a:t>Make sure that you use the most effective ones</a:t>
            </a:r>
          </a:p>
          <a:p>
            <a:r>
              <a:rPr lang="en-CA" dirty="0" smtClean="0"/>
              <a:t>Example</a:t>
            </a:r>
          </a:p>
          <a:p>
            <a:r>
              <a:rPr lang="en-CA" dirty="0" smtClean="0"/>
              <a:t>What not to do</a:t>
            </a:r>
          </a:p>
          <a:p>
            <a:r>
              <a:rPr lang="en-CA" dirty="0" smtClean="0"/>
              <a:t>Your next steps</a:t>
            </a:r>
          </a:p>
          <a:p>
            <a:r>
              <a:rPr lang="en-CA" dirty="0" smtClean="0"/>
              <a:t>Wrap up</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7805"/>
          <a:stretch/>
        </p:blipFill>
        <p:spPr>
          <a:xfrm>
            <a:off x="3419872" y="1792937"/>
            <a:ext cx="5724128" cy="5164456"/>
          </a:xfrm>
          <a:prstGeom prst="rect">
            <a:avLst/>
          </a:prstGeom>
        </p:spPr>
      </p:pic>
      <p:sp>
        <p:nvSpPr>
          <p:cNvPr id="2" name="Footer Placeholder 1"/>
          <p:cNvSpPr>
            <a:spLocks noGrp="1"/>
          </p:cNvSpPr>
          <p:nvPr>
            <p:ph type="ftr" sz="quarter" idx="11"/>
          </p:nvPr>
        </p:nvSpPr>
        <p:spPr/>
        <p:txBody>
          <a:bodyPr/>
          <a:lstStyle/>
          <a:p>
            <a:r>
              <a:rPr lang="en-CA" smtClean="0"/>
              <a:t>www.SmallBusinessSolver.com © 2018</a:t>
            </a:r>
            <a:endParaRPr lang="en-CA"/>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25268"/>
          <a:stretch/>
        </p:blipFill>
        <p:spPr>
          <a:xfrm>
            <a:off x="5890012" y="332656"/>
            <a:ext cx="3253987" cy="6525344"/>
          </a:xfrm>
          <a:prstGeom prst="rect">
            <a:avLst/>
          </a:prstGeom>
        </p:spPr>
      </p:pic>
      <p:sp>
        <p:nvSpPr>
          <p:cNvPr id="2" name="Title 1"/>
          <p:cNvSpPr>
            <a:spLocks noGrp="1"/>
          </p:cNvSpPr>
          <p:nvPr>
            <p:ph type="title"/>
          </p:nvPr>
        </p:nvSpPr>
        <p:spPr>
          <a:xfrm>
            <a:off x="513458" y="284176"/>
            <a:ext cx="7772400" cy="1508760"/>
          </a:xfrm>
        </p:spPr>
        <p:txBody>
          <a:bodyPr/>
          <a:lstStyle/>
          <a:p>
            <a:r>
              <a:rPr lang="en-CA" sz="2800" u="sng" dirty="0" smtClean="0"/>
              <a:t>Worksheet</a:t>
            </a:r>
            <a:endParaRPr lang="en-CA" sz="2800" u="sng" dirty="0"/>
          </a:p>
        </p:txBody>
      </p:sp>
      <p:sp>
        <p:nvSpPr>
          <p:cNvPr id="4" name="Text Placeholder 3"/>
          <p:cNvSpPr>
            <a:spLocks noGrp="1"/>
          </p:cNvSpPr>
          <p:nvPr>
            <p:ph type="body" sz="half" idx="2"/>
          </p:nvPr>
        </p:nvSpPr>
        <p:spPr>
          <a:xfrm>
            <a:off x="493622" y="1268760"/>
            <a:ext cx="6066331" cy="4691063"/>
          </a:xfrm>
        </p:spPr>
        <p:txBody>
          <a:bodyPr>
            <a:normAutofit/>
          </a:bodyPr>
          <a:lstStyle/>
          <a:p>
            <a:r>
              <a:rPr lang="en-CA" sz="2800" dirty="0" smtClean="0">
                <a:solidFill>
                  <a:srgbClr val="002060"/>
                </a:solidFill>
              </a:rPr>
              <a:t>Grab your worksheet and follow along.</a:t>
            </a:r>
            <a:endParaRPr lang="en-CA" sz="2800" dirty="0">
              <a:solidFill>
                <a:srgbClr val="002060"/>
              </a:solidFill>
            </a:endParaRPr>
          </a:p>
        </p:txBody>
      </p:sp>
      <p:pic>
        <p:nvPicPr>
          <p:cNvPr id="1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04875" y="2374106"/>
            <a:ext cx="4133850" cy="339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a:xfrm>
            <a:off x="1763688" y="6422855"/>
            <a:ext cx="4060627" cy="365125"/>
          </a:xfrm>
        </p:spPr>
        <p:txBody>
          <a:bodyPr/>
          <a:lstStyle/>
          <a:p>
            <a:r>
              <a:rPr lang="en-CA" dirty="0" smtClean="0"/>
              <a:t>www.SmallBusinessSolver.com © 2018</a:t>
            </a:r>
            <a:endParaRPr lang="en-CA" dirty="0"/>
          </a:p>
        </p:txBody>
      </p:sp>
    </p:spTree>
    <p:extLst>
      <p:ext uri="{BB962C8B-B14F-4D97-AF65-F5344CB8AC3E}">
        <p14:creationId xmlns:p14="http://schemas.microsoft.com/office/powerpoint/2010/main" val="30186364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2"/>
          <p:cNvSpPr>
            <a:spLocks noGrp="1"/>
          </p:cNvSpPr>
          <p:nvPr>
            <p:ph type="title"/>
          </p:nvPr>
        </p:nvSpPr>
        <p:spPr>
          <a:xfrm>
            <a:off x="490538" y="260648"/>
            <a:ext cx="8229600" cy="1143000"/>
          </a:xfrm>
        </p:spPr>
        <p:txBody>
          <a:bodyPr/>
          <a:lstStyle/>
          <a:p>
            <a:pPr eaLnBrk="1" hangingPunct="1"/>
            <a:r>
              <a:rPr lang="en-CA" dirty="0" smtClean="0"/>
              <a:t>Visibility Tools</a:t>
            </a:r>
          </a:p>
        </p:txBody>
      </p:sp>
      <p:graphicFrame>
        <p:nvGraphicFramePr>
          <p:cNvPr id="5" name="Table 4"/>
          <p:cNvGraphicFramePr>
            <a:graphicFrameLocks noGrp="1"/>
          </p:cNvGraphicFramePr>
          <p:nvPr>
            <p:extLst>
              <p:ext uri="{D42A27DB-BD31-4B8C-83A1-F6EECF244321}">
                <p14:modId xmlns:p14="http://schemas.microsoft.com/office/powerpoint/2010/main" val="1134917679"/>
              </p:ext>
            </p:extLst>
          </p:nvPr>
        </p:nvGraphicFramePr>
        <p:xfrm>
          <a:off x="500063" y="1997253"/>
          <a:ext cx="2571750" cy="4223395"/>
        </p:xfrm>
        <a:graphic>
          <a:graphicData uri="http://schemas.openxmlformats.org/drawingml/2006/table">
            <a:tbl>
              <a:tblPr/>
              <a:tblGrid>
                <a:gridCol w="2571750"/>
              </a:tblGrid>
              <a:tr h="248435">
                <a:tc>
                  <a:txBody>
                    <a:bodyPr/>
                    <a:lstStyle/>
                    <a:p>
                      <a:pPr algn="ctr" fontAlgn="b"/>
                      <a:r>
                        <a:rPr lang="en-CA" sz="1400" b="0" i="0" u="none" strike="noStrike" dirty="0">
                          <a:solidFill>
                            <a:schemeClr val="tx1"/>
                          </a:solidFill>
                          <a:latin typeface="Calibri"/>
                        </a:rPr>
                        <a:t>Self Introduction</a:t>
                      </a:r>
                    </a:p>
                  </a:txBody>
                  <a:tcPr marL="518" marR="518" marT="5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435">
                <a:tc>
                  <a:txBody>
                    <a:bodyPr/>
                    <a:lstStyle/>
                    <a:p>
                      <a:pPr algn="ctr" fontAlgn="b"/>
                      <a:r>
                        <a:rPr lang="en-CA" sz="1400" b="0" i="0" u="none" strike="noStrike" dirty="0">
                          <a:solidFill>
                            <a:schemeClr val="tx1"/>
                          </a:solidFill>
                          <a:latin typeface="Calibri"/>
                        </a:rPr>
                        <a:t>Demos</a:t>
                      </a:r>
                    </a:p>
                  </a:txBody>
                  <a:tcPr marL="518" marR="518" marT="5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435">
                <a:tc>
                  <a:txBody>
                    <a:bodyPr/>
                    <a:lstStyle/>
                    <a:p>
                      <a:pPr algn="ctr" fontAlgn="b"/>
                      <a:r>
                        <a:rPr lang="en-CA" sz="1400" b="0" i="0" u="none" strike="noStrike" dirty="0">
                          <a:solidFill>
                            <a:schemeClr val="tx1"/>
                          </a:solidFill>
                          <a:latin typeface="Calibri"/>
                        </a:rPr>
                        <a:t>Follow-up with old customers</a:t>
                      </a:r>
                    </a:p>
                  </a:txBody>
                  <a:tcPr marL="518" marR="518" marT="5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435">
                <a:tc>
                  <a:txBody>
                    <a:bodyPr/>
                    <a:lstStyle/>
                    <a:p>
                      <a:pPr algn="ctr" fontAlgn="ctr"/>
                      <a:r>
                        <a:rPr lang="en-CA" sz="1400" b="0" i="0" u="none" strike="noStrike" dirty="0">
                          <a:solidFill>
                            <a:schemeClr val="tx1"/>
                          </a:solidFill>
                          <a:latin typeface="Calibri"/>
                        </a:rPr>
                        <a:t>Email signature</a:t>
                      </a:r>
                    </a:p>
                  </a:txBody>
                  <a:tcPr marL="518" marR="518" marT="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435">
                <a:tc>
                  <a:txBody>
                    <a:bodyPr/>
                    <a:lstStyle/>
                    <a:p>
                      <a:pPr algn="ctr" fontAlgn="ctr"/>
                      <a:r>
                        <a:rPr lang="en-CA" sz="1400" b="0" i="0" u="none" strike="noStrike" dirty="0">
                          <a:solidFill>
                            <a:schemeClr val="tx1"/>
                          </a:solidFill>
                          <a:latin typeface="Calibri"/>
                        </a:rPr>
                        <a:t>Social networking: LinkedIn</a:t>
                      </a:r>
                    </a:p>
                  </a:txBody>
                  <a:tcPr marL="518" marR="518" marT="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435">
                <a:tc>
                  <a:txBody>
                    <a:bodyPr/>
                    <a:lstStyle/>
                    <a:p>
                      <a:pPr algn="ctr" fontAlgn="b"/>
                      <a:r>
                        <a:rPr lang="en-CA" sz="1400" b="0" i="0" u="none" strike="noStrike" dirty="0">
                          <a:solidFill>
                            <a:schemeClr val="tx1"/>
                          </a:solidFill>
                          <a:latin typeface="Calibri"/>
                        </a:rPr>
                        <a:t>List of services</a:t>
                      </a:r>
                    </a:p>
                  </a:txBody>
                  <a:tcPr marL="518" marR="518" marT="5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435">
                <a:tc>
                  <a:txBody>
                    <a:bodyPr/>
                    <a:lstStyle/>
                    <a:p>
                      <a:pPr algn="ctr" fontAlgn="b"/>
                      <a:r>
                        <a:rPr lang="en-CA" sz="1400" b="0" i="0" u="none" strike="noStrike" dirty="0">
                          <a:solidFill>
                            <a:schemeClr val="tx1"/>
                          </a:solidFill>
                          <a:latin typeface="Calibri"/>
                        </a:rPr>
                        <a:t>Sign</a:t>
                      </a:r>
                    </a:p>
                  </a:txBody>
                  <a:tcPr marL="518" marR="518" marT="5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435">
                <a:tc>
                  <a:txBody>
                    <a:bodyPr/>
                    <a:lstStyle/>
                    <a:p>
                      <a:pPr algn="ctr" fontAlgn="b"/>
                      <a:r>
                        <a:rPr lang="en-CA" sz="1400" b="0" i="0" u="none" strike="noStrike" dirty="0">
                          <a:solidFill>
                            <a:schemeClr val="tx1"/>
                          </a:solidFill>
                          <a:latin typeface="Calibri"/>
                        </a:rPr>
                        <a:t>A Frame</a:t>
                      </a:r>
                    </a:p>
                  </a:txBody>
                  <a:tcPr marL="518" marR="518" marT="5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435">
                <a:tc>
                  <a:txBody>
                    <a:bodyPr/>
                    <a:lstStyle/>
                    <a:p>
                      <a:pPr algn="ctr" fontAlgn="b"/>
                      <a:r>
                        <a:rPr lang="en-CA" sz="1400" b="0" i="0" u="none" strike="noStrike" dirty="0">
                          <a:solidFill>
                            <a:schemeClr val="tx1"/>
                          </a:solidFill>
                          <a:latin typeface="Calibri"/>
                        </a:rPr>
                        <a:t>Online forwarding to friends</a:t>
                      </a:r>
                    </a:p>
                  </a:txBody>
                  <a:tcPr marL="518" marR="518" marT="5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435">
                <a:tc>
                  <a:txBody>
                    <a:bodyPr/>
                    <a:lstStyle/>
                    <a:p>
                      <a:pPr algn="ctr" fontAlgn="b"/>
                      <a:r>
                        <a:rPr lang="en-CA" sz="1400" b="0" i="0" u="none" strike="noStrike" dirty="0">
                          <a:solidFill>
                            <a:schemeClr val="tx1"/>
                          </a:solidFill>
                          <a:latin typeface="Calibri"/>
                        </a:rPr>
                        <a:t>Strategic alliances</a:t>
                      </a:r>
                    </a:p>
                  </a:txBody>
                  <a:tcPr marL="518" marR="518" marT="5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435">
                <a:tc>
                  <a:txBody>
                    <a:bodyPr/>
                    <a:lstStyle/>
                    <a:p>
                      <a:pPr algn="ctr" fontAlgn="b"/>
                      <a:r>
                        <a:rPr lang="en-CA" sz="1400" b="0" i="0" u="none" strike="noStrike" dirty="0">
                          <a:solidFill>
                            <a:schemeClr val="tx1"/>
                          </a:solidFill>
                          <a:latin typeface="Calibri"/>
                        </a:rPr>
                        <a:t>Involved in online communities</a:t>
                      </a:r>
                    </a:p>
                  </a:txBody>
                  <a:tcPr marL="518" marR="518" marT="5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435">
                <a:tc>
                  <a:txBody>
                    <a:bodyPr/>
                    <a:lstStyle/>
                    <a:p>
                      <a:pPr algn="ctr" fontAlgn="ctr"/>
                      <a:r>
                        <a:rPr lang="en-CA" sz="1400" b="0" i="0" u="none" strike="noStrike" dirty="0">
                          <a:solidFill>
                            <a:schemeClr val="tx1"/>
                          </a:solidFill>
                          <a:latin typeface="Calibri"/>
                        </a:rPr>
                        <a:t>Social </a:t>
                      </a:r>
                      <a:r>
                        <a:rPr lang="en-CA" sz="1400" b="0" i="0" u="none" strike="noStrike" dirty="0" smtClean="0">
                          <a:solidFill>
                            <a:schemeClr val="tx1"/>
                          </a:solidFill>
                          <a:latin typeface="Calibri"/>
                        </a:rPr>
                        <a:t>networking: Facebook</a:t>
                      </a:r>
                      <a:endParaRPr lang="en-CA" sz="1400" b="0" i="0" u="none" strike="noStrike" dirty="0">
                        <a:solidFill>
                          <a:schemeClr val="tx1"/>
                        </a:solidFill>
                        <a:latin typeface="Calibri"/>
                      </a:endParaRPr>
                    </a:p>
                  </a:txBody>
                  <a:tcPr marL="518" marR="518" marT="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435">
                <a:tc>
                  <a:txBody>
                    <a:bodyPr/>
                    <a:lstStyle/>
                    <a:p>
                      <a:pPr algn="ctr" fontAlgn="ctr"/>
                      <a:r>
                        <a:rPr lang="en-CA" sz="1400" b="0" i="0" u="none" strike="noStrike" dirty="0">
                          <a:solidFill>
                            <a:schemeClr val="tx1"/>
                          </a:solidFill>
                          <a:latin typeface="Calibri"/>
                        </a:rPr>
                        <a:t>Directories</a:t>
                      </a:r>
                    </a:p>
                  </a:txBody>
                  <a:tcPr marL="518" marR="518" marT="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435">
                <a:tc>
                  <a:txBody>
                    <a:bodyPr/>
                    <a:lstStyle/>
                    <a:p>
                      <a:pPr algn="ctr" fontAlgn="ctr"/>
                      <a:r>
                        <a:rPr lang="en-CA" sz="1400" b="0" i="0" u="none" strike="noStrike" dirty="0">
                          <a:solidFill>
                            <a:schemeClr val="tx1"/>
                          </a:solidFill>
                          <a:latin typeface="Calibri"/>
                        </a:rPr>
                        <a:t>Webpage</a:t>
                      </a:r>
                    </a:p>
                  </a:txBody>
                  <a:tcPr marL="518" marR="518" marT="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435">
                <a:tc>
                  <a:txBody>
                    <a:bodyPr/>
                    <a:lstStyle/>
                    <a:p>
                      <a:pPr algn="ctr" fontAlgn="b"/>
                      <a:r>
                        <a:rPr lang="en-CA" sz="1400" b="0" i="0" u="none" strike="noStrike" dirty="0">
                          <a:solidFill>
                            <a:schemeClr val="tx1"/>
                          </a:solidFill>
                          <a:latin typeface="Calibri"/>
                        </a:rPr>
                        <a:t>Warm calling</a:t>
                      </a:r>
                    </a:p>
                  </a:txBody>
                  <a:tcPr marL="518" marR="518" marT="5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435">
                <a:tc>
                  <a:txBody>
                    <a:bodyPr/>
                    <a:lstStyle/>
                    <a:p>
                      <a:pPr algn="ctr" fontAlgn="b"/>
                      <a:r>
                        <a:rPr lang="en-CA" sz="1400" b="0" i="0" u="none" strike="noStrike" dirty="0">
                          <a:solidFill>
                            <a:schemeClr val="tx1"/>
                          </a:solidFill>
                          <a:latin typeface="Calibri"/>
                        </a:rPr>
                        <a:t>Referral partners</a:t>
                      </a:r>
                    </a:p>
                  </a:txBody>
                  <a:tcPr marL="518" marR="518" marT="5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435">
                <a:tc>
                  <a:txBody>
                    <a:bodyPr/>
                    <a:lstStyle/>
                    <a:p>
                      <a:pPr algn="ctr" fontAlgn="b"/>
                      <a:r>
                        <a:rPr lang="en-CA" sz="1400" b="0" i="0" u="none" strike="noStrike" dirty="0">
                          <a:solidFill>
                            <a:schemeClr val="tx1"/>
                          </a:solidFill>
                          <a:latin typeface="Calibri"/>
                        </a:rPr>
                        <a:t>Posters on community boards</a:t>
                      </a:r>
                    </a:p>
                  </a:txBody>
                  <a:tcPr marL="518" marR="518" marT="5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957915311"/>
              </p:ext>
            </p:extLst>
          </p:nvPr>
        </p:nvGraphicFramePr>
        <p:xfrm>
          <a:off x="6000750" y="2658139"/>
          <a:ext cx="2714625" cy="3142860"/>
        </p:xfrm>
        <a:graphic>
          <a:graphicData uri="http://schemas.openxmlformats.org/drawingml/2006/table">
            <a:tbl>
              <a:tblPr/>
              <a:tblGrid>
                <a:gridCol w="2714625"/>
              </a:tblGrid>
              <a:tr h="241632">
                <a:tc>
                  <a:txBody>
                    <a:bodyPr/>
                    <a:lstStyle/>
                    <a:p>
                      <a:pPr algn="ctr" fontAlgn="b"/>
                      <a:r>
                        <a:rPr lang="en-CA" sz="1400" b="0" i="0" u="none" strike="noStrike" dirty="0">
                          <a:solidFill>
                            <a:schemeClr val="tx1"/>
                          </a:solidFill>
                          <a:latin typeface="Calibri"/>
                        </a:rPr>
                        <a:t>Tagline</a:t>
                      </a:r>
                    </a:p>
                  </a:txBody>
                  <a:tcPr marL="518" marR="518" marT="5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1769">
                <a:tc>
                  <a:txBody>
                    <a:bodyPr/>
                    <a:lstStyle/>
                    <a:p>
                      <a:pPr algn="ctr" fontAlgn="ctr"/>
                      <a:r>
                        <a:rPr lang="en-CA" sz="1400" b="0" i="0" u="none" strike="noStrike" dirty="0">
                          <a:solidFill>
                            <a:schemeClr val="tx1"/>
                          </a:solidFill>
                          <a:latin typeface="Calibri"/>
                        </a:rPr>
                        <a:t>Direct email</a:t>
                      </a:r>
                    </a:p>
                  </a:txBody>
                  <a:tcPr marL="518" marR="518" marT="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1769">
                <a:tc>
                  <a:txBody>
                    <a:bodyPr/>
                    <a:lstStyle/>
                    <a:p>
                      <a:pPr algn="ctr" fontAlgn="ctr"/>
                      <a:r>
                        <a:rPr lang="en-CA" sz="1400" b="0" i="0" u="none" strike="noStrike" dirty="0">
                          <a:solidFill>
                            <a:schemeClr val="tx1"/>
                          </a:solidFill>
                          <a:latin typeface="Calibri"/>
                        </a:rPr>
                        <a:t>Blog</a:t>
                      </a:r>
                    </a:p>
                  </a:txBody>
                  <a:tcPr marL="518" marR="518" marT="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1769">
                <a:tc>
                  <a:txBody>
                    <a:bodyPr/>
                    <a:lstStyle/>
                    <a:p>
                      <a:pPr algn="ctr" fontAlgn="ctr"/>
                      <a:r>
                        <a:rPr lang="en-CA" sz="1400" b="0" i="0" u="none" strike="noStrike" dirty="0">
                          <a:solidFill>
                            <a:schemeClr val="tx1"/>
                          </a:solidFill>
                          <a:latin typeface="Calibri"/>
                        </a:rPr>
                        <a:t>Public speaking</a:t>
                      </a:r>
                    </a:p>
                  </a:txBody>
                  <a:tcPr marL="518" marR="518" marT="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1769">
                <a:tc>
                  <a:txBody>
                    <a:bodyPr/>
                    <a:lstStyle/>
                    <a:p>
                      <a:pPr algn="ctr" fontAlgn="b"/>
                      <a:r>
                        <a:rPr lang="en-CA" sz="1400" b="0" i="0" u="none" strike="noStrike" dirty="0">
                          <a:solidFill>
                            <a:schemeClr val="tx1"/>
                          </a:solidFill>
                          <a:latin typeface="Calibri"/>
                        </a:rPr>
                        <a:t>Attend seminars</a:t>
                      </a:r>
                    </a:p>
                  </a:txBody>
                  <a:tcPr marL="518" marR="518" marT="5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1769">
                <a:tc>
                  <a:txBody>
                    <a:bodyPr/>
                    <a:lstStyle/>
                    <a:p>
                      <a:pPr algn="ctr" fontAlgn="b"/>
                      <a:r>
                        <a:rPr lang="en-CA" sz="1400" b="0" i="0" u="none" strike="noStrike" dirty="0">
                          <a:solidFill>
                            <a:schemeClr val="tx1"/>
                          </a:solidFill>
                          <a:latin typeface="Calibri"/>
                        </a:rPr>
                        <a:t>Craig's List</a:t>
                      </a:r>
                    </a:p>
                  </a:txBody>
                  <a:tcPr marL="518" marR="518" marT="5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1769">
                <a:tc>
                  <a:txBody>
                    <a:bodyPr/>
                    <a:lstStyle/>
                    <a:p>
                      <a:pPr algn="ctr" fontAlgn="b"/>
                      <a:r>
                        <a:rPr lang="en-CA" sz="1400" b="0" i="0" u="none" strike="noStrike" dirty="0">
                          <a:solidFill>
                            <a:schemeClr val="tx1"/>
                          </a:solidFill>
                          <a:latin typeface="Calibri"/>
                        </a:rPr>
                        <a:t>Logo</a:t>
                      </a:r>
                    </a:p>
                  </a:txBody>
                  <a:tcPr marL="518" marR="518" marT="5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1769">
                <a:tc>
                  <a:txBody>
                    <a:bodyPr/>
                    <a:lstStyle/>
                    <a:p>
                      <a:pPr algn="ctr" fontAlgn="ctr"/>
                      <a:r>
                        <a:rPr lang="en-CA" sz="1400" b="0" i="0" u="none" strike="noStrike" dirty="0">
                          <a:solidFill>
                            <a:schemeClr val="tx1"/>
                          </a:solidFill>
                          <a:latin typeface="Calibri"/>
                        </a:rPr>
                        <a:t>Search Engine Advertising</a:t>
                      </a:r>
                    </a:p>
                  </a:txBody>
                  <a:tcPr marL="518" marR="518" marT="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1769">
                <a:tc>
                  <a:txBody>
                    <a:bodyPr/>
                    <a:lstStyle/>
                    <a:p>
                      <a:pPr algn="ctr" fontAlgn="ctr"/>
                      <a:r>
                        <a:rPr lang="en-CA" sz="1400" b="0" i="0" u="none" strike="noStrike" dirty="0">
                          <a:solidFill>
                            <a:schemeClr val="tx1"/>
                          </a:solidFill>
                          <a:latin typeface="Calibri"/>
                        </a:rPr>
                        <a:t>Phone book advertising</a:t>
                      </a:r>
                    </a:p>
                  </a:txBody>
                  <a:tcPr marL="518" marR="518" marT="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1769">
                <a:tc>
                  <a:txBody>
                    <a:bodyPr/>
                    <a:lstStyle/>
                    <a:p>
                      <a:pPr algn="ctr" fontAlgn="ctr"/>
                      <a:r>
                        <a:rPr lang="en-CA" sz="1400" b="0" i="0" u="none" strike="noStrike" dirty="0">
                          <a:solidFill>
                            <a:schemeClr val="tx1"/>
                          </a:solidFill>
                          <a:latin typeface="Calibri"/>
                        </a:rPr>
                        <a:t>Press kit</a:t>
                      </a:r>
                    </a:p>
                  </a:txBody>
                  <a:tcPr marL="518" marR="518" marT="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1769">
                <a:tc>
                  <a:txBody>
                    <a:bodyPr/>
                    <a:lstStyle/>
                    <a:p>
                      <a:pPr algn="ctr" fontAlgn="b"/>
                      <a:r>
                        <a:rPr lang="en-CA" sz="1400" b="0" i="0" u="none" strike="noStrike" dirty="0">
                          <a:solidFill>
                            <a:schemeClr val="tx1"/>
                          </a:solidFill>
                          <a:latin typeface="Calibri"/>
                        </a:rPr>
                        <a:t>Coupon Books</a:t>
                      </a:r>
                    </a:p>
                  </a:txBody>
                  <a:tcPr marL="518" marR="518" marT="5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1769">
                <a:tc>
                  <a:txBody>
                    <a:bodyPr/>
                    <a:lstStyle/>
                    <a:p>
                      <a:pPr algn="ctr" fontAlgn="b"/>
                      <a:r>
                        <a:rPr lang="en-CA" sz="1400" b="0" i="0" u="none" strike="noStrike" dirty="0">
                          <a:solidFill>
                            <a:schemeClr val="tx1"/>
                          </a:solidFill>
                          <a:latin typeface="Calibri"/>
                        </a:rPr>
                        <a:t>Same Colours</a:t>
                      </a:r>
                    </a:p>
                  </a:txBody>
                  <a:tcPr marL="518" marR="518" marT="5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1769">
                <a:tc>
                  <a:txBody>
                    <a:bodyPr/>
                    <a:lstStyle/>
                    <a:p>
                      <a:pPr algn="ctr" fontAlgn="ctr"/>
                      <a:r>
                        <a:rPr lang="en-CA" sz="1400" b="0" i="0" u="none" strike="noStrike" dirty="0">
                          <a:solidFill>
                            <a:schemeClr val="tx1"/>
                          </a:solidFill>
                          <a:latin typeface="Calibri"/>
                        </a:rPr>
                        <a:t>Postcards</a:t>
                      </a:r>
                    </a:p>
                  </a:txBody>
                  <a:tcPr marL="518" marR="518" marT="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714438811"/>
              </p:ext>
            </p:extLst>
          </p:nvPr>
        </p:nvGraphicFramePr>
        <p:xfrm>
          <a:off x="3071813" y="1997247"/>
          <a:ext cx="2928937" cy="2084621"/>
        </p:xfrm>
        <a:graphic>
          <a:graphicData uri="http://schemas.openxmlformats.org/drawingml/2006/table">
            <a:tbl>
              <a:tblPr/>
              <a:tblGrid>
                <a:gridCol w="2928937"/>
              </a:tblGrid>
              <a:tr h="297803">
                <a:tc>
                  <a:txBody>
                    <a:bodyPr/>
                    <a:lstStyle/>
                    <a:p>
                      <a:pPr algn="ctr" fontAlgn="b"/>
                      <a:r>
                        <a:rPr lang="en-CA" sz="1400" b="0" i="0" u="none" strike="noStrike" dirty="0">
                          <a:solidFill>
                            <a:schemeClr val="tx1"/>
                          </a:solidFill>
                          <a:latin typeface="Calibri"/>
                        </a:rPr>
                        <a:t>Job Title</a:t>
                      </a:r>
                    </a:p>
                  </a:txBody>
                  <a:tcPr marL="518" marR="518" marT="5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7803">
                <a:tc>
                  <a:txBody>
                    <a:bodyPr/>
                    <a:lstStyle/>
                    <a:p>
                      <a:pPr algn="ctr" fontAlgn="ctr"/>
                      <a:r>
                        <a:rPr lang="en-CA" sz="1400" b="0" i="0" u="none" strike="noStrike" dirty="0">
                          <a:solidFill>
                            <a:schemeClr val="tx1"/>
                          </a:solidFill>
                          <a:latin typeface="Calibri"/>
                        </a:rPr>
                        <a:t>Cross-promotions</a:t>
                      </a:r>
                    </a:p>
                  </a:txBody>
                  <a:tcPr marL="518" marR="518" marT="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7803">
                <a:tc>
                  <a:txBody>
                    <a:bodyPr/>
                    <a:lstStyle/>
                    <a:p>
                      <a:pPr algn="ctr" fontAlgn="b"/>
                      <a:r>
                        <a:rPr lang="en-CA" sz="1400" b="0" i="0" u="none" strike="noStrike" dirty="0">
                          <a:solidFill>
                            <a:schemeClr val="tx1"/>
                          </a:solidFill>
                          <a:latin typeface="Calibri"/>
                        </a:rPr>
                        <a:t>Theme</a:t>
                      </a:r>
                    </a:p>
                  </a:txBody>
                  <a:tcPr marL="518" marR="518" marT="5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7803">
                <a:tc>
                  <a:txBody>
                    <a:bodyPr/>
                    <a:lstStyle/>
                    <a:p>
                      <a:pPr algn="ctr" fontAlgn="ctr"/>
                      <a:r>
                        <a:rPr lang="en-CA" sz="1400" b="0" i="0" u="none" strike="noStrike" dirty="0">
                          <a:solidFill>
                            <a:schemeClr val="tx1"/>
                          </a:solidFill>
                          <a:latin typeface="Calibri"/>
                        </a:rPr>
                        <a:t>Link Exchanges</a:t>
                      </a:r>
                    </a:p>
                  </a:txBody>
                  <a:tcPr marL="518" marR="518" marT="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7803">
                <a:tc>
                  <a:txBody>
                    <a:bodyPr/>
                    <a:lstStyle/>
                    <a:p>
                      <a:pPr algn="ctr" fontAlgn="b"/>
                      <a:r>
                        <a:rPr lang="en-CA" sz="1400" b="0" i="0" u="none" strike="noStrike" dirty="0">
                          <a:solidFill>
                            <a:schemeClr val="tx1"/>
                          </a:solidFill>
                          <a:latin typeface="Calibri"/>
                        </a:rPr>
                        <a:t>Tradeshows</a:t>
                      </a:r>
                    </a:p>
                  </a:txBody>
                  <a:tcPr marL="518" marR="518" marT="5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7803">
                <a:tc>
                  <a:txBody>
                    <a:bodyPr/>
                    <a:lstStyle/>
                    <a:p>
                      <a:pPr algn="ctr" fontAlgn="b"/>
                      <a:r>
                        <a:rPr lang="en-CA" sz="1400" b="0" i="0" u="none" strike="noStrike" dirty="0">
                          <a:solidFill>
                            <a:schemeClr val="tx1"/>
                          </a:solidFill>
                          <a:latin typeface="Calibri"/>
                        </a:rPr>
                        <a:t>Referral program</a:t>
                      </a:r>
                    </a:p>
                  </a:txBody>
                  <a:tcPr marL="518" marR="518" marT="5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7803">
                <a:tc>
                  <a:txBody>
                    <a:bodyPr/>
                    <a:lstStyle/>
                    <a:p>
                      <a:pPr algn="ctr" fontAlgn="b"/>
                      <a:r>
                        <a:rPr lang="en-CA" sz="1400" b="0" i="0" u="none" strike="noStrike" dirty="0">
                          <a:solidFill>
                            <a:schemeClr val="tx1"/>
                          </a:solidFill>
                          <a:latin typeface="Calibri"/>
                        </a:rPr>
                        <a:t>Lead </a:t>
                      </a:r>
                      <a:r>
                        <a:rPr lang="en-CA" sz="1400" b="0" i="0" u="none" strike="noStrike" dirty="0" smtClean="0">
                          <a:solidFill>
                            <a:schemeClr val="tx1"/>
                          </a:solidFill>
                          <a:latin typeface="Calibri"/>
                        </a:rPr>
                        <a:t>list</a:t>
                      </a:r>
                    </a:p>
                  </a:txBody>
                  <a:tcPr marL="518" marR="518" marT="5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275011805"/>
              </p:ext>
            </p:extLst>
          </p:nvPr>
        </p:nvGraphicFramePr>
        <p:xfrm>
          <a:off x="3071813" y="4084910"/>
          <a:ext cx="2928937" cy="2138780"/>
        </p:xfrm>
        <a:graphic>
          <a:graphicData uri="http://schemas.openxmlformats.org/drawingml/2006/table">
            <a:tbl>
              <a:tblPr/>
              <a:tblGrid>
                <a:gridCol w="2928937"/>
              </a:tblGrid>
              <a:tr h="213836">
                <a:tc>
                  <a:txBody>
                    <a:bodyPr/>
                    <a:lstStyle/>
                    <a:p>
                      <a:pPr algn="ctr" fontAlgn="b"/>
                      <a:r>
                        <a:rPr lang="en-CA" sz="1400" b="0" i="0" u="none" strike="noStrike" dirty="0">
                          <a:solidFill>
                            <a:schemeClr val="tx1"/>
                          </a:solidFill>
                          <a:latin typeface="Calibri"/>
                        </a:rPr>
                        <a:t>Cold calling</a:t>
                      </a:r>
                    </a:p>
                  </a:txBody>
                  <a:tcPr marL="518" marR="518" marT="5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836">
                <a:tc>
                  <a:txBody>
                    <a:bodyPr/>
                    <a:lstStyle/>
                    <a:p>
                      <a:pPr algn="ctr" fontAlgn="ctr"/>
                      <a:r>
                        <a:rPr lang="en-CA" sz="1400" b="0" i="0" u="none" strike="noStrike" dirty="0">
                          <a:solidFill>
                            <a:schemeClr val="tx1"/>
                          </a:solidFill>
                          <a:latin typeface="Calibri"/>
                        </a:rPr>
                        <a:t>Local newspaper article</a:t>
                      </a:r>
                    </a:p>
                  </a:txBody>
                  <a:tcPr marL="518" marR="518" marT="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836">
                <a:tc>
                  <a:txBody>
                    <a:bodyPr/>
                    <a:lstStyle/>
                    <a:p>
                      <a:pPr algn="ctr" fontAlgn="b"/>
                      <a:r>
                        <a:rPr lang="en-CA" sz="1400" b="0" i="0" u="none" strike="noStrike" dirty="0">
                          <a:solidFill>
                            <a:schemeClr val="tx1"/>
                          </a:solidFill>
                          <a:latin typeface="Calibri"/>
                        </a:rPr>
                        <a:t>Word of mouth</a:t>
                      </a:r>
                    </a:p>
                  </a:txBody>
                  <a:tcPr marL="518" marR="518" marT="5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836">
                <a:tc>
                  <a:txBody>
                    <a:bodyPr/>
                    <a:lstStyle/>
                    <a:p>
                      <a:pPr algn="ctr" fontAlgn="b"/>
                      <a:r>
                        <a:rPr lang="en-CA" sz="1400" b="0" i="0" u="none" strike="noStrike" dirty="0">
                          <a:solidFill>
                            <a:schemeClr val="tx1"/>
                          </a:solidFill>
                          <a:latin typeface="Calibri"/>
                        </a:rPr>
                        <a:t>Flyers</a:t>
                      </a:r>
                    </a:p>
                  </a:txBody>
                  <a:tcPr marL="518" marR="518" marT="5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836">
                <a:tc>
                  <a:txBody>
                    <a:bodyPr/>
                    <a:lstStyle/>
                    <a:p>
                      <a:pPr algn="ctr" fontAlgn="b"/>
                      <a:r>
                        <a:rPr lang="en-CA" sz="1400" b="0" i="0" u="none" strike="noStrike" dirty="0">
                          <a:solidFill>
                            <a:schemeClr val="tx1"/>
                          </a:solidFill>
                          <a:latin typeface="Calibri"/>
                        </a:rPr>
                        <a:t>Search Engine Optimization</a:t>
                      </a:r>
                    </a:p>
                  </a:txBody>
                  <a:tcPr marL="518" marR="518" marT="5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836">
                <a:tc>
                  <a:txBody>
                    <a:bodyPr/>
                    <a:lstStyle/>
                    <a:p>
                      <a:pPr algn="ctr" fontAlgn="b"/>
                      <a:r>
                        <a:rPr lang="en-CA" sz="1400" b="0" i="0" u="none" strike="noStrike" dirty="0">
                          <a:solidFill>
                            <a:schemeClr val="tx1"/>
                          </a:solidFill>
                          <a:latin typeface="Calibri"/>
                        </a:rPr>
                        <a:t>Merchandising</a:t>
                      </a:r>
                    </a:p>
                  </a:txBody>
                  <a:tcPr marL="518" marR="518" marT="5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836">
                <a:tc>
                  <a:txBody>
                    <a:bodyPr/>
                    <a:lstStyle/>
                    <a:p>
                      <a:pPr algn="ctr" fontAlgn="b"/>
                      <a:r>
                        <a:rPr lang="en-CA" sz="1400" b="0" i="0" u="none" strike="noStrike" dirty="0">
                          <a:solidFill>
                            <a:schemeClr val="tx1"/>
                          </a:solidFill>
                          <a:latin typeface="Calibri"/>
                        </a:rPr>
                        <a:t>Conversation piece</a:t>
                      </a:r>
                    </a:p>
                  </a:txBody>
                  <a:tcPr marL="518" marR="518" marT="5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836">
                <a:tc>
                  <a:txBody>
                    <a:bodyPr/>
                    <a:lstStyle/>
                    <a:p>
                      <a:pPr algn="ctr" fontAlgn="ctr"/>
                      <a:r>
                        <a:rPr lang="en-CA" sz="1400" b="0" i="0" u="none" strike="noStrike" dirty="0">
                          <a:solidFill>
                            <a:schemeClr val="tx1"/>
                          </a:solidFill>
                          <a:latin typeface="Calibri"/>
                        </a:rPr>
                        <a:t>Networking event sponsorship</a:t>
                      </a:r>
                    </a:p>
                  </a:txBody>
                  <a:tcPr marL="518" marR="518" marT="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836">
                <a:tc>
                  <a:txBody>
                    <a:bodyPr/>
                    <a:lstStyle/>
                    <a:p>
                      <a:pPr algn="ctr" fontAlgn="b"/>
                      <a:r>
                        <a:rPr lang="en-CA" sz="1400" b="0" i="0" u="none" strike="noStrike" dirty="0">
                          <a:solidFill>
                            <a:schemeClr val="tx1"/>
                          </a:solidFill>
                          <a:latin typeface="Calibri"/>
                        </a:rPr>
                        <a:t>Promotional kit</a:t>
                      </a:r>
                    </a:p>
                  </a:txBody>
                  <a:tcPr marL="518" marR="518" marT="5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836">
                <a:tc>
                  <a:txBody>
                    <a:bodyPr/>
                    <a:lstStyle/>
                    <a:p>
                      <a:pPr algn="ctr" fontAlgn="ctr"/>
                      <a:r>
                        <a:rPr lang="en-CA" sz="1400" b="0" i="0" u="none" strike="noStrike" dirty="0">
                          <a:solidFill>
                            <a:schemeClr val="tx1"/>
                          </a:solidFill>
                          <a:latin typeface="Calibri"/>
                        </a:rPr>
                        <a:t>Office Displays</a:t>
                      </a:r>
                    </a:p>
                  </a:txBody>
                  <a:tcPr marL="518" marR="518" marT="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362810181"/>
              </p:ext>
            </p:extLst>
          </p:nvPr>
        </p:nvGraphicFramePr>
        <p:xfrm>
          <a:off x="6000750" y="1997248"/>
          <a:ext cx="2714625" cy="648072"/>
        </p:xfrm>
        <a:graphic>
          <a:graphicData uri="http://schemas.openxmlformats.org/drawingml/2006/table">
            <a:tbl>
              <a:tblPr/>
              <a:tblGrid>
                <a:gridCol w="2714625"/>
              </a:tblGrid>
              <a:tr h="324036">
                <a:tc>
                  <a:txBody>
                    <a:bodyPr/>
                    <a:lstStyle/>
                    <a:p>
                      <a:pPr algn="ctr" fontAlgn="ctr"/>
                      <a:r>
                        <a:rPr lang="en-CA" sz="1400" b="0" i="0" u="none" strike="noStrike" dirty="0">
                          <a:solidFill>
                            <a:schemeClr val="tx1"/>
                          </a:solidFill>
                          <a:latin typeface="Calibri"/>
                        </a:rPr>
                        <a:t>Entry Door signs</a:t>
                      </a:r>
                    </a:p>
                  </a:txBody>
                  <a:tcPr marL="518" marR="518" marT="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4036">
                <a:tc>
                  <a:txBody>
                    <a:bodyPr/>
                    <a:lstStyle/>
                    <a:p>
                      <a:pPr algn="ctr" fontAlgn="b"/>
                      <a:r>
                        <a:rPr lang="en-CA" sz="1400" b="0" i="0" u="none" strike="noStrike" dirty="0">
                          <a:solidFill>
                            <a:schemeClr val="tx1"/>
                          </a:solidFill>
                          <a:latin typeface="Calibri"/>
                        </a:rPr>
                        <a:t>Pay per click (PPC)</a:t>
                      </a:r>
                    </a:p>
                  </a:txBody>
                  <a:tcPr marL="518" marR="518" marT="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289" name="TextBox 10"/>
          <p:cNvSpPr txBox="1">
            <a:spLocks noChangeArrowheads="1"/>
          </p:cNvSpPr>
          <p:nvPr/>
        </p:nvSpPr>
        <p:spPr bwMode="auto">
          <a:xfrm>
            <a:off x="6715125" y="6299472"/>
            <a:ext cx="2005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t>And many more...</a:t>
            </a:r>
          </a:p>
        </p:txBody>
      </p:sp>
      <p:sp>
        <p:nvSpPr>
          <p:cNvPr id="2" name="Footer Placeholder 1"/>
          <p:cNvSpPr>
            <a:spLocks noGrp="1"/>
          </p:cNvSpPr>
          <p:nvPr>
            <p:ph type="ftr" sz="quarter" idx="11"/>
          </p:nvPr>
        </p:nvSpPr>
        <p:spPr>
          <a:xfrm>
            <a:off x="1619672" y="6512360"/>
            <a:ext cx="4060627" cy="365125"/>
          </a:xfrm>
        </p:spPr>
        <p:txBody>
          <a:bodyPr/>
          <a:lstStyle/>
          <a:p>
            <a:r>
              <a:rPr lang="en-CA" dirty="0" smtClean="0"/>
              <a:t>www.SmallBusinessSolver.com © 2018</a:t>
            </a:r>
            <a:endParaRPr lang="en-CA" dirty="0"/>
          </a:p>
        </p:txBody>
      </p:sp>
    </p:spTree>
    <p:extLst>
      <p:ext uri="{BB962C8B-B14F-4D97-AF65-F5344CB8AC3E}">
        <p14:creationId xmlns:p14="http://schemas.microsoft.com/office/powerpoint/2010/main" val="19369581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448" y="1782143"/>
            <a:ext cx="9589000" cy="5389556"/>
          </a:xfrm>
          <a:prstGeom prst="rect">
            <a:avLst/>
          </a:prstGeom>
        </p:spPr>
      </p:pic>
      <p:sp>
        <p:nvSpPr>
          <p:cNvPr id="8194" name="Title 7"/>
          <p:cNvSpPr>
            <a:spLocks noGrp="1"/>
          </p:cNvSpPr>
          <p:nvPr>
            <p:ph type="ctrTitle"/>
          </p:nvPr>
        </p:nvSpPr>
        <p:spPr>
          <a:xfrm>
            <a:off x="467544" y="0"/>
            <a:ext cx="3059832" cy="2304256"/>
          </a:xfrm>
        </p:spPr>
        <p:txBody>
          <a:bodyPr/>
          <a:lstStyle/>
          <a:p>
            <a:r>
              <a:rPr lang="en-CA" dirty="0" smtClean="0">
                <a:solidFill>
                  <a:schemeClr val="tx1"/>
                </a:solidFill>
              </a:rPr>
              <a:t>When Ready?</a:t>
            </a:r>
          </a:p>
        </p:txBody>
      </p:sp>
      <p:sp>
        <p:nvSpPr>
          <p:cNvPr id="9" name="Subtitle 8"/>
          <p:cNvSpPr>
            <a:spLocks noGrp="1"/>
          </p:cNvSpPr>
          <p:nvPr>
            <p:ph type="subTitle" idx="1"/>
          </p:nvPr>
        </p:nvSpPr>
        <p:spPr>
          <a:xfrm>
            <a:off x="4257932" y="497100"/>
            <a:ext cx="4572000" cy="1791357"/>
          </a:xfrm>
        </p:spPr>
        <p:txBody>
          <a:bodyPr>
            <a:normAutofit/>
          </a:bodyPr>
          <a:lstStyle/>
          <a:p>
            <a:pPr>
              <a:defRPr/>
            </a:pPr>
            <a:r>
              <a:rPr lang="en-CA" sz="3600" b="1" dirty="0" smtClean="0"/>
              <a:t>When Started To Use?</a:t>
            </a:r>
            <a:endParaRPr lang="en-CA" sz="3600" b="1" dirty="0"/>
          </a:p>
        </p:txBody>
      </p:sp>
      <p:sp>
        <p:nvSpPr>
          <p:cNvPr id="3" name="Footer Placeholder 2"/>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32210327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
          <p:cNvSpPr>
            <a:spLocks noGrp="1"/>
          </p:cNvSpPr>
          <p:nvPr>
            <p:ph type="title"/>
          </p:nvPr>
        </p:nvSpPr>
        <p:spPr>
          <a:xfrm>
            <a:off x="457200" y="928688"/>
            <a:ext cx="8229600" cy="1143000"/>
          </a:xfrm>
        </p:spPr>
        <p:txBody>
          <a:bodyPr/>
          <a:lstStyle/>
          <a:p>
            <a:pPr eaLnBrk="1" hangingPunct="1"/>
            <a:r>
              <a:rPr lang="en-CA" smtClean="0"/>
              <a:t># of Leads</a:t>
            </a:r>
          </a:p>
        </p:txBody>
      </p:sp>
      <p:graphicFrame>
        <p:nvGraphicFramePr>
          <p:cNvPr id="8" name="Table 7"/>
          <p:cNvGraphicFramePr>
            <a:graphicFrameLocks noGrp="1"/>
          </p:cNvGraphicFramePr>
          <p:nvPr>
            <p:extLst>
              <p:ext uri="{D42A27DB-BD31-4B8C-83A1-F6EECF244321}">
                <p14:modId xmlns:p14="http://schemas.microsoft.com/office/powerpoint/2010/main" val="3985364998"/>
              </p:ext>
            </p:extLst>
          </p:nvPr>
        </p:nvGraphicFramePr>
        <p:xfrm>
          <a:off x="1857375" y="1988840"/>
          <a:ext cx="5572126" cy="4529738"/>
        </p:xfrm>
        <a:graphic>
          <a:graphicData uri="http://schemas.openxmlformats.org/drawingml/2006/table">
            <a:tbl>
              <a:tblPr>
                <a:tableStyleId>{5940675A-B579-460E-94D1-54222C63F5DA}</a:tableStyleId>
              </a:tblPr>
              <a:tblGrid>
                <a:gridCol w="2786063"/>
                <a:gridCol w="2786063"/>
              </a:tblGrid>
              <a:tr h="557212">
                <a:tc>
                  <a:txBody>
                    <a:bodyPr/>
                    <a:lstStyle/>
                    <a:p>
                      <a:pPr algn="ctr" fontAlgn="b"/>
                      <a:r>
                        <a:rPr lang="en-CA" sz="3200" u="none" strike="noStrike" dirty="0"/>
                        <a:t>Self Introduction</a:t>
                      </a:r>
                      <a:endParaRPr lang="en-CA" sz="3200" b="0" i="0" u="none" strike="noStrike" dirty="0">
                        <a:solidFill>
                          <a:schemeClr val="tx1"/>
                        </a:solidFill>
                        <a:latin typeface="Calibri"/>
                      </a:endParaRPr>
                    </a:p>
                  </a:txBody>
                  <a:tcPr marL="518" marR="518" marT="518" marB="0" anchor="b"/>
                </a:tc>
                <a:tc>
                  <a:txBody>
                    <a:bodyPr/>
                    <a:lstStyle/>
                    <a:p>
                      <a:pPr algn="ctr" fontAlgn="b"/>
                      <a:r>
                        <a:rPr lang="en-CA" sz="3200" u="none" strike="noStrike" dirty="0" smtClean="0"/>
                        <a:t>II</a:t>
                      </a:r>
                      <a:endParaRPr lang="en-CA" sz="3200" b="0" i="0" u="none" strike="noStrike" dirty="0">
                        <a:solidFill>
                          <a:schemeClr val="tx1"/>
                        </a:solidFill>
                        <a:latin typeface="Calibri"/>
                      </a:endParaRPr>
                    </a:p>
                  </a:txBody>
                  <a:tcPr marL="518" marR="518" marT="518" marB="0" anchor="b"/>
                </a:tc>
              </a:tr>
              <a:tr h="557212">
                <a:tc>
                  <a:txBody>
                    <a:bodyPr/>
                    <a:lstStyle/>
                    <a:p>
                      <a:pPr algn="ctr" fontAlgn="b"/>
                      <a:r>
                        <a:rPr lang="en-CA" sz="3200" u="none" strike="noStrike" dirty="0"/>
                        <a:t>Demos</a:t>
                      </a:r>
                      <a:endParaRPr lang="en-CA" sz="3200" b="0" i="0" u="none" strike="noStrike" dirty="0">
                        <a:solidFill>
                          <a:schemeClr val="tx1"/>
                        </a:solidFill>
                        <a:latin typeface="Calibri"/>
                      </a:endParaRPr>
                    </a:p>
                  </a:txBody>
                  <a:tcPr marL="518" marR="518" marT="518" marB="0" anchor="b"/>
                </a:tc>
                <a:tc>
                  <a:txBody>
                    <a:bodyPr/>
                    <a:lstStyle/>
                    <a:p>
                      <a:pPr algn="ctr" fontAlgn="b"/>
                      <a:r>
                        <a:rPr lang="en-CA" sz="3200" u="none" strike="noStrike" dirty="0" smtClean="0"/>
                        <a:t>IIII</a:t>
                      </a:r>
                      <a:endParaRPr lang="en-CA" sz="3200" b="0" i="0" u="none" strike="noStrike" dirty="0">
                        <a:solidFill>
                          <a:schemeClr val="tx1"/>
                        </a:solidFill>
                        <a:latin typeface="Calibri"/>
                      </a:endParaRPr>
                    </a:p>
                  </a:txBody>
                  <a:tcPr marL="518" marR="518" marT="518" marB="0" anchor="b"/>
                </a:tc>
              </a:tr>
              <a:tr h="557212">
                <a:tc>
                  <a:txBody>
                    <a:bodyPr/>
                    <a:lstStyle/>
                    <a:p>
                      <a:pPr algn="ctr" fontAlgn="b"/>
                      <a:r>
                        <a:rPr lang="en-CA" sz="3200" u="none" strike="noStrike" dirty="0"/>
                        <a:t>Follow-up with old customers</a:t>
                      </a:r>
                      <a:endParaRPr lang="en-CA" sz="3200" b="0" i="0" u="none" strike="noStrike" dirty="0">
                        <a:solidFill>
                          <a:schemeClr val="tx1"/>
                        </a:solidFill>
                        <a:latin typeface="Calibri"/>
                      </a:endParaRPr>
                    </a:p>
                  </a:txBody>
                  <a:tcPr marL="518" marR="518" marT="518" marB="0" anchor="b"/>
                </a:tc>
                <a:tc>
                  <a:txBody>
                    <a:bodyPr/>
                    <a:lstStyle/>
                    <a:p>
                      <a:pPr algn="ctr" fontAlgn="b"/>
                      <a:r>
                        <a:rPr lang="en-CA" sz="3200" u="none" strike="noStrike" dirty="0" smtClean="0"/>
                        <a:t>IIII    III</a:t>
                      </a:r>
                      <a:endParaRPr lang="en-CA" sz="3200" b="0" i="0" u="none" strike="noStrike" dirty="0">
                        <a:solidFill>
                          <a:schemeClr val="tx1"/>
                        </a:solidFill>
                        <a:latin typeface="Calibri"/>
                      </a:endParaRPr>
                    </a:p>
                  </a:txBody>
                  <a:tcPr marL="518" marR="518" marT="518" marB="0" anchor="b"/>
                </a:tc>
              </a:tr>
              <a:tr h="557212">
                <a:tc>
                  <a:txBody>
                    <a:bodyPr/>
                    <a:lstStyle/>
                    <a:p>
                      <a:pPr algn="ctr" fontAlgn="ctr"/>
                      <a:r>
                        <a:rPr lang="en-CA" sz="3200" u="none" strike="noStrike" dirty="0"/>
                        <a:t>Email signature</a:t>
                      </a:r>
                      <a:endParaRPr lang="en-CA" sz="3200" b="0" i="0" u="none" strike="noStrike" dirty="0">
                        <a:solidFill>
                          <a:schemeClr val="tx1"/>
                        </a:solidFill>
                        <a:latin typeface="Calibri"/>
                      </a:endParaRPr>
                    </a:p>
                  </a:txBody>
                  <a:tcPr marL="518" marR="518" marT="518" marB="0" anchor="ctr"/>
                </a:tc>
                <a:tc>
                  <a:txBody>
                    <a:bodyPr/>
                    <a:lstStyle/>
                    <a:p>
                      <a:pPr algn="ctr" fontAlgn="ctr"/>
                      <a:r>
                        <a:rPr lang="en-CA" sz="3200" u="none" strike="noStrike" dirty="0" smtClean="0"/>
                        <a:t>I</a:t>
                      </a:r>
                      <a:endParaRPr lang="en-CA" sz="3200" b="0" i="0" u="none" strike="noStrike" dirty="0">
                        <a:solidFill>
                          <a:schemeClr val="tx1"/>
                        </a:solidFill>
                        <a:latin typeface="Calibri"/>
                      </a:endParaRPr>
                    </a:p>
                  </a:txBody>
                  <a:tcPr marL="518" marR="518" marT="518" marB="0" anchor="ctr"/>
                </a:tc>
              </a:tr>
              <a:tr h="557212">
                <a:tc>
                  <a:txBody>
                    <a:bodyPr/>
                    <a:lstStyle/>
                    <a:p>
                      <a:pPr algn="ctr" fontAlgn="ctr"/>
                      <a:r>
                        <a:rPr lang="en-CA" sz="3200" u="none" strike="noStrike" dirty="0"/>
                        <a:t>Social networking: LinkedIn</a:t>
                      </a:r>
                      <a:endParaRPr lang="en-CA" sz="3200" b="0" i="0" u="none" strike="noStrike" dirty="0">
                        <a:solidFill>
                          <a:schemeClr val="tx1"/>
                        </a:solidFill>
                        <a:latin typeface="Calibri"/>
                      </a:endParaRPr>
                    </a:p>
                  </a:txBody>
                  <a:tcPr marL="518" marR="518" marT="518" marB="0" anchor="ctr"/>
                </a:tc>
                <a:tc>
                  <a:txBody>
                    <a:bodyPr/>
                    <a:lstStyle/>
                    <a:p>
                      <a:pPr algn="ctr" fontAlgn="ctr"/>
                      <a:r>
                        <a:rPr lang="en-CA" sz="3200" u="none" strike="noStrike" dirty="0" smtClean="0"/>
                        <a:t>III</a:t>
                      </a:r>
                      <a:endParaRPr lang="en-CA" sz="3200" b="0" i="0" u="none" strike="noStrike" dirty="0">
                        <a:solidFill>
                          <a:schemeClr val="tx1"/>
                        </a:solidFill>
                        <a:latin typeface="Calibri"/>
                      </a:endParaRPr>
                    </a:p>
                  </a:txBody>
                  <a:tcPr marL="518" marR="518" marT="518" marB="0" anchor="ctr"/>
                </a:tc>
              </a:tr>
            </a:tbl>
          </a:graphicData>
        </a:graphic>
      </p:graphicFrame>
      <p:cxnSp>
        <p:nvCxnSpPr>
          <p:cNvPr id="14" name="Straight Connector 13"/>
          <p:cNvCxnSpPr/>
          <p:nvPr/>
        </p:nvCxnSpPr>
        <p:spPr>
          <a:xfrm>
            <a:off x="5643563" y="3857625"/>
            <a:ext cx="357187" cy="71438"/>
          </a:xfrm>
          <a:prstGeom prst="line">
            <a:avLst/>
          </a:prstGeom>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1"/>
          </p:nvPr>
        </p:nvSpPr>
        <p:spPr>
          <a:xfrm>
            <a:off x="5083373" y="6512360"/>
            <a:ext cx="4060627" cy="365125"/>
          </a:xfrm>
        </p:spPr>
        <p:txBody>
          <a:bodyPr/>
          <a:lstStyle/>
          <a:p>
            <a:r>
              <a:rPr lang="en-CA" dirty="0" smtClean="0"/>
              <a:t>www.SmallBusinessSolver.com © 2018</a:t>
            </a:r>
            <a:endParaRPr lang="en-CA" dirty="0"/>
          </a:p>
        </p:txBody>
      </p:sp>
    </p:spTree>
    <p:extLst>
      <p:ext uri="{BB962C8B-B14F-4D97-AF65-F5344CB8AC3E}">
        <p14:creationId xmlns:p14="http://schemas.microsoft.com/office/powerpoint/2010/main" val="33223997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468544" cy="6858000"/>
          </a:xfrm>
          <a:prstGeom prst="rect">
            <a:avLst/>
          </a:prstGeom>
        </p:spPr>
      </p:pic>
      <p:sp>
        <p:nvSpPr>
          <p:cNvPr id="10242" name="Title 2"/>
          <p:cNvSpPr>
            <a:spLocks noGrp="1"/>
          </p:cNvSpPr>
          <p:nvPr>
            <p:ph type="title"/>
          </p:nvPr>
        </p:nvSpPr>
        <p:spPr>
          <a:xfrm>
            <a:off x="4712418" y="1772816"/>
            <a:ext cx="3538736" cy="1143000"/>
          </a:xfrm>
        </p:spPr>
        <p:txBody>
          <a:bodyPr/>
          <a:lstStyle/>
          <a:p>
            <a:pPr eaLnBrk="1" hangingPunct="1"/>
            <a:r>
              <a:rPr lang="en-CA" dirty="0" smtClean="0">
                <a:solidFill>
                  <a:schemeClr val="tx2">
                    <a:lumMod val="10000"/>
                  </a:schemeClr>
                </a:solidFill>
              </a:rPr>
              <a:t>Comments</a:t>
            </a:r>
          </a:p>
        </p:txBody>
      </p:sp>
      <p:sp>
        <p:nvSpPr>
          <p:cNvPr id="2" name="Footer Placeholder 1"/>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19787581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Banded</Template>
  <TotalTime>412</TotalTime>
  <Words>585</Words>
  <Application>Microsoft Office PowerPoint</Application>
  <PresentationFormat>On-screen Show (4:3)</PresentationFormat>
  <Paragraphs>149</Paragraphs>
  <Slides>16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Corbel</vt:lpstr>
      <vt:lpstr>Times New Roman</vt:lpstr>
      <vt:lpstr>Wingdings</vt:lpstr>
      <vt:lpstr>Banded</vt:lpstr>
      <vt:lpstr>Visibility</vt:lpstr>
      <vt:lpstr>People can’t buy from you if they don’t know about you.</vt:lpstr>
      <vt:lpstr>The Goal</vt:lpstr>
      <vt:lpstr>Key Points</vt:lpstr>
      <vt:lpstr>Worksheet</vt:lpstr>
      <vt:lpstr>Visibility Tools</vt:lpstr>
      <vt:lpstr>When Ready?</vt:lpstr>
      <vt:lpstr># of Leads</vt:lpstr>
      <vt:lpstr>Comments</vt:lpstr>
      <vt:lpstr>How Does It Work?</vt:lpstr>
      <vt:lpstr>How Does It Work?</vt:lpstr>
      <vt:lpstr>Top Mistakes To Avoid</vt:lpstr>
      <vt:lpstr>Now What?</vt:lpstr>
      <vt:lpstr>Key Points</vt:lpstr>
      <vt:lpstr>The Goal</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Carla Langhorst</cp:lastModifiedBy>
  <cp:revision>82</cp:revision>
  <dcterms:created xsi:type="dcterms:W3CDTF">2009-12-07T18:18:58Z</dcterms:created>
  <dcterms:modified xsi:type="dcterms:W3CDTF">2018-09-18T21:45:09Z</dcterms:modified>
</cp:coreProperties>
</file>