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99" r:id="rId3"/>
    <p:sldId id="300" r:id="rId4"/>
    <p:sldId id="301" r:id="rId5"/>
    <p:sldId id="302" r:id="rId6"/>
    <p:sldId id="267" r:id="rId7"/>
    <p:sldId id="257" r:id="rId8"/>
    <p:sldId id="287" r:id="rId9"/>
    <p:sldId id="303" r:id="rId10"/>
    <p:sldId id="304" r:id="rId11"/>
    <p:sldId id="305" r:id="rId12"/>
    <p:sldId id="306" r:id="rId13"/>
    <p:sldId id="307" r:id="rId14"/>
    <p:sldId id="308" r:id="rId15"/>
    <p:sldId id="310" r:id="rId16"/>
    <p:sldId id="311" r:id="rId17"/>
    <p:sldId id="273" r:id="rId18"/>
    <p:sldId id="263" r:id="rId19"/>
    <p:sldId id="277" r:id="rId20"/>
    <p:sldId id="276" r:id="rId21"/>
    <p:sldId id="28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D4D097-BC9D-4190-BED3-63FF1F99FDFB}" type="datetimeFigureOut">
              <a:rPr lang="en-CA" smtClean="0"/>
              <a:t>2018-09-18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E1747C-C85C-4425-A7FB-3AA4875252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4539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1747C-C85C-4425-A7FB-3AA4875252D3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2354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41D41-2EC0-45CB-BED5-14E96CC2D087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389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894D6-8191-4EE2-9080-173F25369518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578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5897A45C-E540-4950-BEDB-BE45D7491CC6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884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BB85-2E89-4F71-B5D9-B26E9D4AA748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540E3-0B4D-4C21-9908-FF79EB32C5BB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201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EB7582-2680-4499-8EB2-939352B4E419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6118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68C9F-6A26-4045-A794-B2BB05D399FD}" type="datetime1">
              <a:rPr lang="en-US" smtClean="0"/>
              <a:t>9/18/2018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843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59033-095B-4975-9503-364FC93EC1BA}" type="datetime1">
              <a:rPr lang="en-US" smtClean="0"/>
              <a:t>9/18/2018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516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0A59E-A808-4EAC-A94A-E3C2D44EAADC}" type="datetime1">
              <a:rPr lang="en-US" smtClean="0"/>
              <a:t>9/18/2018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191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A43F2-BE40-4FF6-9AA9-64109FCCB332}" type="datetime1">
              <a:rPr lang="en-US" smtClean="0"/>
              <a:t>9/18/2018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631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28B4-142A-4D72-8174-7E83435E446D}" type="datetime1">
              <a:rPr lang="en-US" smtClean="0"/>
              <a:t>9/18/2018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516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9CDFC-2266-46FA-B457-A335C9F35B8B}" type="datetime1">
              <a:rPr lang="en-US" smtClean="0"/>
              <a:t>9/18/2018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851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1E4C237C-653E-422A-80C5-257833CABAEA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57588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5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043" y="-1"/>
            <a:ext cx="457621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8129" y="998554"/>
            <a:ext cx="4392488" cy="2430445"/>
          </a:xfrm>
        </p:spPr>
        <p:txBody>
          <a:bodyPr>
            <a:normAutofit/>
          </a:bodyPr>
          <a:lstStyle/>
          <a:p>
            <a:r>
              <a:rPr lang="en-CA" sz="5400" b="1" i="1" dirty="0" smtClean="0">
                <a:solidFill>
                  <a:schemeClr val="tx2">
                    <a:lumMod val="10000"/>
                  </a:schemeClr>
                </a:solidFill>
              </a:rPr>
              <a:t>Standing Up For Yourself</a:t>
            </a:r>
            <a:endParaRPr lang="en-CA" sz="5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4352937"/>
            <a:ext cx="3816424" cy="1257312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  <a:defRPr/>
            </a:pPr>
            <a:r>
              <a:rPr lang="en-CA" sz="3200" b="1" i="1" dirty="0" smtClean="0">
                <a:solidFill>
                  <a:schemeClr val="tx2">
                    <a:lumMod val="10000"/>
                  </a:schemeClr>
                </a:solidFill>
              </a:rPr>
              <a:t>The Slippery Slope</a:t>
            </a:r>
            <a:endParaRPr lang="en-CA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www.SmallBusinessSolver.com © 2018</a:t>
            </a:r>
            <a:endParaRPr lang="en-C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mtClean="0"/>
              <a:t>Values</a:t>
            </a:r>
          </a:p>
        </p:txBody>
      </p:sp>
      <p:sp>
        <p:nvSpPr>
          <p:cNvPr id="12290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altLang="en-US" sz="3200" dirty="0" smtClean="0"/>
              <a:t>Sample values: </a:t>
            </a:r>
          </a:p>
          <a:p>
            <a:pPr lvl="1"/>
            <a:r>
              <a:rPr lang="en-CA" altLang="en-US" sz="3200" dirty="0" smtClean="0"/>
              <a:t>Honesty</a:t>
            </a:r>
          </a:p>
          <a:p>
            <a:pPr lvl="1"/>
            <a:r>
              <a:rPr lang="en-CA" altLang="en-US" sz="3200" dirty="0" smtClean="0"/>
              <a:t>Sustainability</a:t>
            </a:r>
          </a:p>
          <a:p>
            <a:pPr lvl="1"/>
            <a:r>
              <a:rPr lang="en-CA" altLang="en-US" sz="3200" dirty="0" smtClean="0"/>
              <a:t>Win-win solutions</a:t>
            </a:r>
          </a:p>
          <a:p>
            <a:pPr lvl="1"/>
            <a:r>
              <a:rPr lang="en-CA" altLang="en-US" sz="3200" dirty="0" smtClean="0"/>
              <a:t>More...</a:t>
            </a:r>
          </a:p>
          <a:p>
            <a:pPr lvl="1">
              <a:buFont typeface="Arial" panose="020B0604020202020204" pitchFamily="34" charset="0"/>
              <a:buNone/>
            </a:pPr>
            <a:endParaRPr lang="en-CA" altLang="en-US" sz="3200" dirty="0" smtClean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743200"/>
            <a:ext cx="3657600" cy="2743200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230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mtClean="0"/>
              <a:t>Minimum Requirements</a:t>
            </a:r>
          </a:p>
        </p:txBody>
      </p:sp>
      <p:sp>
        <p:nvSpPr>
          <p:cNvPr id="1331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altLang="en-US" smtClean="0"/>
              <a:t>Sample requirements: </a:t>
            </a:r>
          </a:p>
          <a:p>
            <a:pPr lvl="1"/>
            <a:r>
              <a:rPr lang="en-CA" altLang="en-US" smtClean="0"/>
              <a:t>Profit margins</a:t>
            </a:r>
          </a:p>
          <a:p>
            <a:pPr lvl="1"/>
            <a:r>
              <a:rPr lang="en-CA" altLang="en-US" smtClean="0"/>
              <a:t>Growth potential</a:t>
            </a:r>
          </a:p>
          <a:p>
            <a:pPr lvl="1"/>
            <a:r>
              <a:rPr lang="en-CA" altLang="en-US" smtClean="0"/>
              <a:t>Payback period</a:t>
            </a:r>
          </a:p>
          <a:p>
            <a:pPr lvl="1"/>
            <a:r>
              <a:rPr lang="en-CA" altLang="en-US" smtClean="0"/>
              <a:t>Amount of time to wait</a:t>
            </a:r>
          </a:p>
          <a:p>
            <a:pPr lvl="1"/>
            <a:r>
              <a:rPr lang="en-CA" altLang="en-US" smtClean="0"/>
              <a:t>Payment periods</a:t>
            </a:r>
          </a:p>
          <a:p>
            <a:pPr lvl="1"/>
            <a:r>
              <a:rPr lang="en-CA" altLang="en-US" smtClean="0"/>
              <a:t>People involved</a:t>
            </a:r>
          </a:p>
          <a:p>
            <a:pPr lvl="1"/>
            <a:r>
              <a:rPr lang="en-CA" altLang="en-US" smtClean="0"/>
              <a:t>More...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897799"/>
            <a:ext cx="3657600" cy="2434002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17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mtClean="0"/>
              <a:t>Meets Minimums?</a:t>
            </a:r>
          </a:p>
        </p:txBody>
      </p:sp>
      <p:sp>
        <p:nvSpPr>
          <p:cNvPr id="14338" name="Conten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CA" altLang="en-US" dirty="0" smtClean="0"/>
          </a:p>
          <a:p>
            <a:pPr algn="ctr">
              <a:buFont typeface="Arial" panose="020B0604020202020204" pitchFamily="34" charset="0"/>
              <a:buNone/>
            </a:pPr>
            <a:endParaRPr lang="en-CA" altLang="en-US" dirty="0" smtClean="0"/>
          </a:p>
          <a:p>
            <a:pPr algn="ctr">
              <a:buFont typeface="Arial" panose="020B0604020202020204" pitchFamily="34" charset="0"/>
              <a:buNone/>
            </a:pPr>
            <a:r>
              <a:rPr lang="en-CA" altLang="en-US" sz="4800" dirty="0" smtClean="0"/>
              <a:t>Does it work for you?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360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3"/>
          <p:cNvSpPr>
            <a:spLocks noGrp="1"/>
          </p:cNvSpPr>
          <p:nvPr>
            <p:ph idx="1"/>
          </p:nvPr>
        </p:nvSpPr>
        <p:spPr>
          <a:xfrm>
            <a:off x="457200" y="1643063"/>
            <a:ext cx="8229600" cy="3983037"/>
          </a:xfrm>
        </p:spPr>
        <p:txBody>
          <a:bodyPr>
            <a:normAutofit lnSpcReduction="10000"/>
          </a:bodyPr>
          <a:lstStyle/>
          <a:p>
            <a:pPr algn="ctr">
              <a:buFont typeface="Arial" panose="020B0604020202020204" pitchFamily="34" charset="0"/>
              <a:buNone/>
            </a:pPr>
            <a:endParaRPr lang="en-CA" altLang="en-US" sz="2800" smtClean="0"/>
          </a:p>
          <a:p>
            <a:pPr algn="ctr">
              <a:buFont typeface="Arial" panose="020B0604020202020204" pitchFamily="34" charset="0"/>
              <a:buNone/>
            </a:pPr>
            <a:r>
              <a:rPr lang="en-CA" altLang="en-US" sz="3600" smtClean="0"/>
              <a:t>Robert owns “Speedy Delivery” couriers, a bicycle courier company serving local businesses. He prides himself on providing timely and cost-effective services to his clients. Lately Robert has been faced with a number of difficult decisions.</a:t>
            </a:r>
          </a:p>
        </p:txBody>
      </p:sp>
      <p:sp>
        <p:nvSpPr>
          <p:cNvPr id="15363" name="Title 2"/>
          <p:cNvSpPr>
            <a:spLocks noGrp="1"/>
          </p:cNvSpPr>
          <p:nvPr>
            <p:ph type="title"/>
          </p:nvPr>
        </p:nvSpPr>
        <p:spPr>
          <a:xfrm>
            <a:off x="457200" y="928688"/>
            <a:ext cx="8229600" cy="1143000"/>
          </a:xfrm>
        </p:spPr>
        <p:txBody>
          <a:bodyPr/>
          <a:lstStyle/>
          <a:p>
            <a:pPr eaLnBrk="1" hangingPunct="1"/>
            <a:r>
              <a:rPr lang="en-CA" altLang="en-US" smtClean="0"/>
              <a:t>Example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99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2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29600" cy="1143000"/>
          </a:xfrm>
        </p:spPr>
        <p:txBody>
          <a:bodyPr/>
          <a:lstStyle/>
          <a:p>
            <a:pPr eaLnBrk="1" hangingPunct="1"/>
            <a:r>
              <a:rPr lang="en-CA" altLang="en-US" smtClean="0"/>
              <a:t>Example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93839"/>
              </p:ext>
            </p:extLst>
          </p:nvPr>
        </p:nvGraphicFramePr>
        <p:xfrm>
          <a:off x="428625" y="1976139"/>
          <a:ext cx="8501063" cy="479251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143125"/>
                <a:gridCol w="2214563"/>
                <a:gridCol w="3286125"/>
                <a:gridCol w="857250"/>
              </a:tblGrid>
              <a:tr h="1097454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endParaRPr lang="en-CA" sz="1800" dirty="0"/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 dirty="0"/>
                        <a:t>Decision</a:t>
                      </a:r>
                      <a:endParaRPr lang="en-CA" sz="18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369" marR="61369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endParaRPr lang="en-CA" sz="1800" dirty="0"/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 dirty="0"/>
                        <a:t>Meets Values?</a:t>
                      </a:r>
                      <a:endParaRPr lang="en-CA" sz="18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369" marR="61369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endParaRPr lang="en-CA" sz="1800"/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/>
                        <a:t>Minimum Requirements</a:t>
                      </a:r>
                      <a:endParaRPr lang="en-CA" sz="18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369" marR="61369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 dirty="0" smtClean="0"/>
                        <a:t>Meets </a:t>
                      </a:r>
                      <a:r>
                        <a:rPr lang="en-CA" sz="1800" dirty="0"/>
                        <a:t>Minimums?</a:t>
                      </a:r>
                      <a:endParaRPr lang="en-CA" sz="18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369" marR="61369" marT="0" marB="0"/>
                </a:tc>
              </a:tr>
              <a:tr h="823090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endParaRPr lang="en-CA" sz="1800" dirty="0"/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 dirty="0"/>
                        <a:t>Hire new courier employee</a:t>
                      </a:r>
                      <a:endParaRPr lang="en-CA" sz="18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369" marR="61369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 dirty="0"/>
                        <a:t>Yes, shares same values</a:t>
                      </a:r>
                      <a:endParaRPr lang="en-CA" sz="18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369" marR="61369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 dirty="0"/>
                        <a:t>Employee wants $12/hr but industry standard for new employees is $10/hr</a:t>
                      </a:r>
                      <a:endParaRPr lang="en-CA" sz="18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369" marR="61369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/>
                        <a:t>No</a:t>
                      </a:r>
                      <a:endParaRPr lang="en-CA" sz="18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369" marR="61369" marT="0" marB="0"/>
                </a:tc>
              </a:tr>
              <a:tr h="1200297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endParaRPr lang="en-CA" sz="1800"/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/>
                        <a:t>XYZ Couriers wants to form a partnership and share revenues</a:t>
                      </a:r>
                      <a:endParaRPr lang="en-CA" sz="18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369" marR="61369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 dirty="0"/>
                        <a:t>No, XYZ Couriers does not have the same quality of work</a:t>
                      </a:r>
                      <a:endParaRPr lang="en-CA" sz="18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369" marR="61369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 dirty="0"/>
                        <a:t>Revenue sharing to be 50-50</a:t>
                      </a:r>
                      <a:endParaRPr lang="en-CA" sz="18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369" marR="61369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/>
                        <a:t>Yes</a:t>
                      </a:r>
                      <a:endParaRPr lang="en-CA" sz="18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369" marR="61369" marT="0" marB="0"/>
                </a:tc>
              </a:tr>
              <a:tr h="1500372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endParaRPr lang="en-CA" sz="1800"/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/>
                        <a:t>Move to more central office space</a:t>
                      </a:r>
                      <a:endParaRPr lang="en-CA" sz="18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369" marR="61369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/>
                        <a:t>Yes, will help employees meet the company’s speedy service guarantee to customers</a:t>
                      </a:r>
                      <a:endParaRPr lang="en-CA" sz="18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369" marR="61369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 dirty="0"/>
                        <a:t>New office space cannot be more expensive than currently rented space</a:t>
                      </a:r>
                      <a:endParaRPr lang="en-CA" sz="18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369" marR="61369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 dirty="0"/>
                        <a:t>Yes</a:t>
                      </a:r>
                      <a:endParaRPr lang="en-CA" sz="18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369" marR="61369" marT="0" marB="0"/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9765" y="6422855"/>
            <a:ext cx="4060627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5613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ubtitle 3"/>
          <p:cNvSpPr>
            <a:spLocks noGrp="1"/>
          </p:cNvSpPr>
          <p:nvPr>
            <p:ph idx="1"/>
          </p:nvPr>
        </p:nvSpPr>
        <p:spPr>
          <a:xfrm>
            <a:off x="457200" y="2143125"/>
            <a:ext cx="8229600" cy="3983038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en-CA" altLang="en-US" dirty="0" smtClean="0"/>
          </a:p>
          <a:p>
            <a:pPr algn="ctr">
              <a:buFont typeface="Arial" panose="020B0604020202020204" pitchFamily="34" charset="0"/>
              <a:buNone/>
            </a:pPr>
            <a:r>
              <a:rPr lang="en-CA" altLang="en-US" sz="4000" dirty="0" smtClean="0"/>
              <a:t>You need to work with suppliers and customers. 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CA" altLang="en-US" sz="4000" dirty="0" smtClean="0"/>
              <a:t>How do you stand up for yourself?</a:t>
            </a:r>
          </a:p>
          <a:p>
            <a:endParaRPr lang="en-CA" altLang="en-US" sz="4000" dirty="0" smtClean="0"/>
          </a:p>
        </p:txBody>
      </p:sp>
      <p:sp>
        <p:nvSpPr>
          <p:cNvPr id="18435" name="Title 2"/>
          <p:cNvSpPr>
            <a:spLocks noGrp="1"/>
          </p:cNvSpPr>
          <p:nvPr>
            <p:ph type="title"/>
          </p:nvPr>
        </p:nvSpPr>
        <p:spPr>
          <a:xfrm>
            <a:off x="457200" y="928688"/>
            <a:ext cx="8229600" cy="1143000"/>
          </a:xfrm>
        </p:spPr>
        <p:txBody>
          <a:bodyPr/>
          <a:lstStyle/>
          <a:p>
            <a:pPr eaLnBrk="1" hangingPunct="1"/>
            <a:r>
              <a:rPr lang="en-CA" altLang="en-US" smtClean="0"/>
              <a:t>Practice: Sunglass Cart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67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2"/>
          <p:cNvSpPr>
            <a:spLocks noGrp="1"/>
          </p:cNvSpPr>
          <p:nvPr>
            <p:ph type="title"/>
          </p:nvPr>
        </p:nvSpPr>
        <p:spPr>
          <a:xfrm>
            <a:off x="457200" y="785813"/>
            <a:ext cx="8229600" cy="1143000"/>
          </a:xfrm>
        </p:spPr>
        <p:txBody>
          <a:bodyPr/>
          <a:lstStyle/>
          <a:p>
            <a:pPr eaLnBrk="1" hangingPunct="1"/>
            <a:r>
              <a:rPr lang="en-CA" altLang="en-US" smtClean="0"/>
              <a:t>Practice: Sunglass Cart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826624"/>
              </p:ext>
            </p:extLst>
          </p:nvPr>
        </p:nvGraphicFramePr>
        <p:xfrm>
          <a:off x="428625" y="1993900"/>
          <a:ext cx="8358188" cy="356663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910519"/>
                <a:gridCol w="1077059"/>
                <a:gridCol w="2826182"/>
                <a:gridCol w="1544428"/>
              </a:tblGrid>
              <a:tr h="823119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endParaRPr lang="en-CA" sz="1800" dirty="0"/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 dirty="0"/>
                        <a:t>Decision</a:t>
                      </a:r>
                      <a:endParaRPr lang="en-CA" sz="18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endParaRPr lang="en-CA" sz="1800" dirty="0"/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 dirty="0"/>
                        <a:t>Meets Values?</a:t>
                      </a:r>
                      <a:endParaRPr lang="en-CA" sz="18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endParaRPr lang="en-CA" sz="1800"/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/>
                        <a:t>Minimum Requirements</a:t>
                      </a:r>
                      <a:endParaRPr lang="en-CA" sz="18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endParaRPr lang="en-CA" sz="1800"/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/>
                        <a:t>Meets Minimums?</a:t>
                      </a:r>
                      <a:endParaRPr lang="en-CA" sz="18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23119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endParaRPr lang="en-CA" sz="1800"/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/>
                        <a:t>Sell glasses at a discount to a customer</a:t>
                      </a:r>
                      <a:endParaRPr lang="en-CA" sz="18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endParaRPr lang="en-CA" sz="1800"/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/>
                        <a:t>Yes</a:t>
                      </a:r>
                      <a:endParaRPr lang="en-CA" sz="18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endParaRPr lang="en-CA" sz="1800" dirty="0"/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 dirty="0"/>
                        <a:t>Cost plus margin</a:t>
                      </a:r>
                      <a:endParaRPr lang="en-CA" sz="18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endParaRPr lang="en-CA" sz="1800"/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/>
                        <a:t>Yes</a:t>
                      </a:r>
                      <a:endParaRPr lang="en-CA" sz="18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23119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endParaRPr lang="en-CA" sz="1800"/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/>
                        <a:t>Sell glasses to another store owner in the city</a:t>
                      </a:r>
                      <a:endParaRPr lang="en-CA" sz="18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endParaRPr lang="en-CA" sz="1800"/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/>
                        <a:t>Yes</a:t>
                      </a:r>
                      <a:endParaRPr lang="en-CA" sz="18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endParaRPr lang="en-CA" sz="1800" dirty="0"/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 dirty="0"/>
                        <a:t>Cost plus margin</a:t>
                      </a:r>
                      <a:endParaRPr lang="en-CA" sz="18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endParaRPr lang="en-CA" sz="1800" dirty="0"/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 dirty="0"/>
                        <a:t>No</a:t>
                      </a:r>
                      <a:endParaRPr lang="en-CA" sz="18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23119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endParaRPr lang="en-CA" sz="1800"/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/>
                        <a:t>Supplier is trying to get you to take knock-offs as well</a:t>
                      </a:r>
                      <a:endParaRPr lang="en-CA" sz="18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endParaRPr lang="en-CA" sz="1800"/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/>
                        <a:t>No</a:t>
                      </a:r>
                      <a:endParaRPr lang="en-CA" sz="18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endParaRPr lang="en-CA" sz="1800"/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/>
                        <a:t>Larger margin</a:t>
                      </a:r>
                      <a:endParaRPr lang="en-CA" sz="18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endParaRPr lang="en-CA" sz="1800" dirty="0"/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 dirty="0"/>
                        <a:t>Yes</a:t>
                      </a:r>
                      <a:endParaRPr lang="en-CA" sz="18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242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Top Mistakes To Avoid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716016" y="1988840"/>
            <a:ext cx="4038600" cy="4525963"/>
          </a:xfrm>
        </p:spPr>
        <p:txBody>
          <a:bodyPr>
            <a:normAutofit/>
          </a:bodyPr>
          <a:lstStyle/>
          <a:p>
            <a:r>
              <a:rPr lang="en-CA" altLang="en-US" dirty="0"/>
              <a:t>Thinking that someone else will stick up for you</a:t>
            </a:r>
          </a:p>
          <a:p>
            <a:r>
              <a:rPr lang="en-CA" altLang="en-US" dirty="0"/>
              <a:t>Thinking that it is okay if other people get the better of you in business</a:t>
            </a:r>
          </a:p>
          <a:p>
            <a:r>
              <a:rPr lang="en-CA" altLang="en-US" dirty="0"/>
              <a:t>Changing your values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32"/>
          <a:stretch/>
        </p:blipFill>
        <p:spPr>
          <a:xfrm>
            <a:off x="0" y="2060848"/>
            <a:ext cx="3851920" cy="4680181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463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Now What?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altLang="en-US" dirty="0"/>
              <a:t>Now that you know how to protect your business, start protecting yourself</a:t>
            </a:r>
          </a:p>
          <a:p>
            <a:r>
              <a:rPr lang="en-CA" altLang="en-US" dirty="0"/>
              <a:t>Write down your values for your staff</a:t>
            </a:r>
          </a:p>
          <a:p>
            <a:r>
              <a:rPr lang="en-CA" altLang="en-US" dirty="0"/>
              <a:t>Stick to your values</a:t>
            </a:r>
          </a:p>
          <a:p>
            <a:r>
              <a:rPr lang="en-CA" altLang="en-US" dirty="0"/>
              <a:t>Continue to develop your process of protecting yourself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8" r="19288"/>
          <a:stretch/>
        </p:blipFill>
        <p:spPr>
          <a:xfrm>
            <a:off x="4571219" y="1872208"/>
            <a:ext cx="4441322" cy="508518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16016" y="2060848"/>
            <a:ext cx="4038600" cy="4525963"/>
          </a:xfrm>
        </p:spPr>
        <p:txBody>
          <a:bodyPr/>
          <a:lstStyle/>
          <a:p>
            <a:r>
              <a:rPr lang="en-CA" dirty="0" smtClean="0"/>
              <a:t>Decision</a:t>
            </a:r>
          </a:p>
          <a:p>
            <a:r>
              <a:rPr lang="en-CA" dirty="0" smtClean="0"/>
              <a:t>Meets Values?</a:t>
            </a:r>
          </a:p>
          <a:p>
            <a:r>
              <a:rPr lang="en-CA" dirty="0" smtClean="0"/>
              <a:t>Minimum Requirements</a:t>
            </a:r>
          </a:p>
          <a:p>
            <a:r>
              <a:rPr lang="en-CA" dirty="0" smtClean="0"/>
              <a:t>Meets Minimums?</a:t>
            </a:r>
          </a:p>
          <a:p>
            <a:r>
              <a:rPr lang="en-CA" dirty="0" smtClean="0"/>
              <a:t>Example</a:t>
            </a:r>
            <a:endParaRPr lang="en-CA" dirty="0"/>
          </a:p>
          <a:p>
            <a:r>
              <a:rPr lang="en-CA" dirty="0"/>
              <a:t>What not to do</a:t>
            </a:r>
          </a:p>
          <a:p>
            <a:r>
              <a:rPr lang="en-CA" dirty="0"/>
              <a:t>Your next steps</a:t>
            </a:r>
          </a:p>
          <a:p>
            <a:r>
              <a:rPr lang="en-CA" dirty="0"/>
              <a:t>Wrap up</a:t>
            </a:r>
            <a:endParaRPr lang="en-CA" dirty="0" smtClean="0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2072"/>
          <a:stretch/>
        </p:blipFill>
        <p:spPr>
          <a:xfrm>
            <a:off x="609349" y="1851842"/>
            <a:ext cx="3314579" cy="517755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024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2"/>
          <p:cNvSpPr>
            <a:spLocks noGrp="1"/>
          </p:cNvSpPr>
          <p:nvPr>
            <p:ph type="title"/>
          </p:nvPr>
        </p:nvSpPr>
        <p:spPr>
          <a:xfrm>
            <a:off x="624893" y="2564904"/>
            <a:ext cx="7886700" cy="1676400"/>
          </a:xfrm>
        </p:spPr>
        <p:txBody>
          <a:bodyPr/>
          <a:lstStyle/>
          <a:p>
            <a:pPr>
              <a:defRPr/>
            </a:pPr>
            <a:r>
              <a:rPr lang="en-CA" sz="4800" dirty="0" smtClean="0"/>
              <a:t>Would you give a price discount or work for free?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 smtClean="0"/>
          </a:p>
        </p:txBody>
      </p:sp>
      <p:sp>
        <p:nvSpPr>
          <p:cNvPr id="6146" name="Conten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CA" sz="2400" dirty="0" smtClean="0"/>
              <a:t>For your business you want to make your first sale and you are having a hard time getting your first customer. 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247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467544" y="1988840"/>
            <a:ext cx="3106688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sz="3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r>
              <a:rPr lang="en-CA" sz="4000" dirty="0"/>
              <a:t>Be prepared to protect your business from others. </a:t>
            </a:r>
            <a:endParaRPr lang="en-CA" sz="3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678" y="2290157"/>
            <a:ext cx="3653444" cy="364928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671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22"/>
            <a:ext cx="9144000" cy="609375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707904" y="1268760"/>
            <a:ext cx="4536504" cy="46805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CA" sz="3200" b="1" dirty="0">
                <a:solidFill>
                  <a:schemeClr val="tx2">
                    <a:lumMod val="10000"/>
                  </a:schemeClr>
                </a:solidFill>
              </a:rPr>
              <a:t>You are the only one who is 100 per cent sticking up for yourself and your business.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723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sz="4800" dirty="0" smtClean="0"/>
              <a:t>Would you keep working with the customer?</a:t>
            </a:r>
            <a:endParaRPr lang="en-CA" sz="4800" dirty="0"/>
          </a:p>
        </p:txBody>
      </p:sp>
      <p:sp>
        <p:nvSpPr>
          <p:cNvPr id="6146" name="Conten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CA" sz="2400" dirty="0" smtClean="0"/>
              <a:t>That customer doesn’t refer business to you and now expects that lower price all the time. </a:t>
            </a:r>
            <a:endParaRPr lang="en-CA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66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sz="4800" dirty="0" smtClean="0"/>
              <a:t>Would you go to a new bank hide your bad credit the best you can?</a:t>
            </a:r>
            <a:endParaRPr lang="en-CA" sz="4800" dirty="0"/>
          </a:p>
        </p:txBody>
      </p:sp>
      <p:sp>
        <p:nvSpPr>
          <p:cNvPr id="6146" name="Conten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CA" sz="2400" dirty="0" smtClean="0"/>
              <a:t>You need money to improve your business and have run your credit line.</a:t>
            </a:r>
            <a:endParaRPr lang="en-CA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855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Would you take the line of credit?</a:t>
            </a:r>
            <a:endParaRPr lang="en-CA" dirty="0"/>
          </a:p>
        </p:txBody>
      </p:sp>
      <p:sp>
        <p:nvSpPr>
          <p:cNvPr id="6146" name="Conten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CA" sz="2400" dirty="0" smtClean="0"/>
              <a:t>You feel bad about it, but your kids have to eat.</a:t>
            </a:r>
            <a:endParaRPr lang="en-CA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691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467544" y="2317841"/>
            <a:ext cx="303468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4000" dirty="0"/>
              <a:t>Be prepared to protect your business from others. </a:t>
            </a:r>
            <a:endParaRPr lang="en-CA" sz="3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299189"/>
            <a:ext cx="5017740" cy="334516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762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79512" y="1999381"/>
            <a:ext cx="3024336" cy="4525963"/>
          </a:xfrm>
        </p:spPr>
        <p:txBody>
          <a:bodyPr>
            <a:normAutofit/>
          </a:bodyPr>
          <a:lstStyle/>
          <a:p>
            <a:r>
              <a:rPr lang="en-CA" dirty="0"/>
              <a:t>Decision</a:t>
            </a:r>
          </a:p>
          <a:p>
            <a:r>
              <a:rPr lang="en-CA" dirty="0"/>
              <a:t>Meets Values?</a:t>
            </a:r>
          </a:p>
          <a:p>
            <a:r>
              <a:rPr lang="en-CA" dirty="0"/>
              <a:t>Minimum Requirements</a:t>
            </a:r>
          </a:p>
          <a:p>
            <a:r>
              <a:rPr lang="en-CA" dirty="0"/>
              <a:t>Meets Minimums?</a:t>
            </a:r>
          </a:p>
          <a:p>
            <a:r>
              <a:rPr lang="en-CA" dirty="0" smtClean="0"/>
              <a:t>Example</a:t>
            </a:r>
          </a:p>
          <a:p>
            <a:r>
              <a:rPr lang="en-CA" dirty="0" smtClean="0"/>
              <a:t>What not to do</a:t>
            </a:r>
          </a:p>
          <a:p>
            <a:r>
              <a:rPr lang="en-CA" dirty="0" smtClean="0"/>
              <a:t>Your next steps</a:t>
            </a:r>
          </a:p>
          <a:p>
            <a:r>
              <a:rPr lang="en-CA" dirty="0" smtClean="0"/>
              <a:t>Wrap up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5"/>
          <a:stretch/>
        </p:blipFill>
        <p:spPr>
          <a:xfrm>
            <a:off x="3419872" y="1792937"/>
            <a:ext cx="5724128" cy="516445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8"/>
          <a:stretch/>
        </p:blipFill>
        <p:spPr>
          <a:xfrm>
            <a:off x="5890012" y="332656"/>
            <a:ext cx="3253987" cy="65253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458" y="284176"/>
            <a:ext cx="7772400" cy="1508760"/>
          </a:xfrm>
        </p:spPr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622" y="1268760"/>
            <a:ext cx="6066331" cy="4691063"/>
          </a:xfrm>
        </p:spPr>
        <p:txBody>
          <a:bodyPr>
            <a:normAutofit/>
          </a:bodyPr>
          <a:lstStyle/>
          <a:p>
            <a:r>
              <a:rPr lang="en-CA" sz="2800" dirty="0" smtClean="0">
                <a:solidFill>
                  <a:srgbClr val="002060"/>
                </a:solidFill>
              </a:rPr>
              <a:t>Grab your worksheet and follow along.</a:t>
            </a:r>
            <a:endParaRPr lang="en-CA" sz="2800" dirty="0">
              <a:solidFill>
                <a:srgbClr val="002060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64329"/>
            <a:ext cx="4572000" cy="2010455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9385" y="6346177"/>
            <a:ext cx="4060627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1863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mtClean="0"/>
              <a:t>Decisions</a:t>
            </a:r>
          </a:p>
        </p:txBody>
      </p:sp>
      <p:sp>
        <p:nvSpPr>
          <p:cNvPr id="11266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altLang="en-US" sz="2400" dirty="0" smtClean="0"/>
              <a:t>Sample decisions: </a:t>
            </a:r>
          </a:p>
          <a:p>
            <a:pPr lvl="1"/>
            <a:r>
              <a:rPr lang="en-CA" altLang="en-US" sz="2400" dirty="0" smtClean="0"/>
              <a:t>Customer negotiations</a:t>
            </a:r>
          </a:p>
          <a:p>
            <a:pPr lvl="1"/>
            <a:r>
              <a:rPr lang="en-CA" altLang="en-US" sz="2400" dirty="0" smtClean="0"/>
              <a:t>Negotiations with investors</a:t>
            </a:r>
          </a:p>
          <a:p>
            <a:pPr lvl="1"/>
            <a:r>
              <a:rPr lang="en-CA" altLang="en-US" sz="2400" dirty="0" smtClean="0"/>
              <a:t>Finding new customers</a:t>
            </a:r>
          </a:p>
          <a:p>
            <a:pPr lvl="1"/>
            <a:r>
              <a:rPr lang="en-CA" altLang="en-US" sz="2400" dirty="0" smtClean="0"/>
              <a:t>Going after competitors customers</a:t>
            </a:r>
          </a:p>
          <a:p>
            <a:pPr lvl="1"/>
            <a:r>
              <a:rPr lang="en-CA" altLang="en-US" sz="2400" dirty="0" smtClean="0"/>
              <a:t>Work done for customers</a:t>
            </a:r>
          </a:p>
          <a:p>
            <a:pPr lvl="1"/>
            <a:r>
              <a:rPr lang="en-CA" altLang="en-US" sz="2400" dirty="0" smtClean="0"/>
              <a:t>More...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387021"/>
            <a:ext cx="3657600" cy="3455558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908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356</TotalTime>
  <Words>609</Words>
  <Application>Microsoft Office PowerPoint</Application>
  <PresentationFormat>On-screen Show (4:3)</PresentationFormat>
  <Paragraphs>157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Corbel</vt:lpstr>
      <vt:lpstr>Times New Roman</vt:lpstr>
      <vt:lpstr>Wingdings</vt:lpstr>
      <vt:lpstr>Banded</vt:lpstr>
      <vt:lpstr>Standing Up For Yourself</vt:lpstr>
      <vt:lpstr>Would you give a price discount or work for free? </vt:lpstr>
      <vt:lpstr>Would you keep working with the customer?</vt:lpstr>
      <vt:lpstr>Would you go to a new bank hide your bad credit the best you can?</vt:lpstr>
      <vt:lpstr>Would you take the line of credit?</vt:lpstr>
      <vt:lpstr>The Goal</vt:lpstr>
      <vt:lpstr>Key Points</vt:lpstr>
      <vt:lpstr>Worksheet</vt:lpstr>
      <vt:lpstr>Decisions</vt:lpstr>
      <vt:lpstr>Values</vt:lpstr>
      <vt:lpstr>Minimum Requirements</vt:lpstr>
      <vt:lpstr>Meets Minimums?</vt:lpstr>
      <vt:lpstr>Example</vt:lpstr>
      <vt:lpstr>Example</vt:lpstr>
      <vt:lpstr>Practice: Sunglass Cart </vt:lpstr>
      <vt:lpstr>Practice: Sunglass Cart</vt:lpstr>
      <vt:lpstr>Top Mistakes To Avoid</vt:lpstr>
      <vt:lpstr>Now What?</vt:lpstr>
      <vt:lpstr>Key Points</vt:lpstr>
      <vt:lpstr>The Goal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Carla Langhorst</cp:lastModifiedBy>
  <cp:revision>66</cp:revision>
  <dcterms:created xsi:type="dcterms:W3CDTF">2009-12-07T18:18:58Z</dcterms:created>
  <dcterms:modified xsi:type="dcterms:W3CDTF">2018-09-18T21:41:04Z</dcterms:modified>
</cp:coreProperties>
</file>