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65" r:id="rId3"/>
    <p:sldId id="267" r:id="rId4"/>
    <p:sldId id="257" r:id="rId5"/>
    <p:sldId id="302"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275" r:id="rId21"/>
    <p:sldId id="287" r:id="rId22"/>
    <p:sldId id="273" r:id="rId23"/>
    <p:sldId id="263" r:id="rId24"/>
    <p:sldId id="277" r:id="rId25"/>
    <p:sldId id="276" r:id="rId26"/>
    <p:sldId id="30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84" autoAdjust="0"/>
  </p:normalViewPr>
  <p:slideViewPr>
    <p:cSldViewPr>
      <p:cViewPr varScale="1">
        <p:scale>
          <a:sx n="87" d="100"/>
          <a:sy n="87" d="100"/>
        </p:scale>
        <p:origin x="1500" y="90"/>
      </p:cViewPr>
      <p:guideLst>
        <p:guide orient="horz" pos="2160"/>
        <p:guide pos="2880"/>
      </p:guideLst>
    </p:cSldViewPr>
  </p:slideViewPr>
  <p:outlineViewPr>
    <p:cViewPr>
      <p:scale>
        <a:sx n="33" d="100"/>
        <a:sy n="33" d="100"/>
      </p:scale>
      <p:origin x="0" y="9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7B43D-B6BE-4419-9C45-5F5F861AB187}" type="datetimeFigureOut">
              <a:rPr lang="en-CA" smtClean="0"/>
              <a:t>2018-09-18</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40430-E006-42A7-8119-D0FBC0294819}" type="slidenum">
              <a:rPr lang="en-CA" smtClean="0"/>
              <a:t>‹#›</a:t>
            </a:fld>
            <a:endParaRPr lang="en-CA"/>
          </a:p>
        </p:txBody>
      </p:sp>
    </p:spTree>
    <p:extLst>
      <p:ext uri="{BB962C8B-B14F-4D97-AF65-F5344CB8AC3E}">
        <p14:creationId xmlns:p14="http://schemas.microsoft.com/office/powerpoint/2010/main" val="275285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E740430-E006-42A7-8119-D0FBC0294819}" type="slidenum">
              <a:rPr lang="en-CA" smtClean="0"/>
              <a:t>1</a:t>
            </a:fld>
            <a:endParaRPr lang="en-CA"/>
          </a:p>
        </p:txBody>
      </p:sp>
    </p:spTree>
    <p:extLst>
      <p:ext uri="{BB962C8B-B14F-4D97-AF65-F5344CB8AC3E}">
        <p14:creationId xmlns:p14="http://schemas.microsoft.com/office/powerpoint/2010/main" val="224251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740430-E006-42A7-8119-D0FBC0294819}" type="slidenum">
              <a:rPr lang="en-CA" smtClean="0"/>
              <a:t>4</a:t>
            </a:fld>
            <a:endParaRPr lang="en-CA"/>
          </a:p>
        </p:txBody>
      </p:sp>
    </p:spTree>
    <p:extLst>
      <p:ext uri="{BB962C8B-B14F-4D97-AF65-F5344CB8AC3E}">
        <p14:creationId xmlns:p14="http://schemas.microsoft.com/office/powerpoint/2010/main" val="2884190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smtClean="0"/>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FF537AB-AF40-461E-8A57-2BDC66F0961A}" type="datetime1">
              <a:rPr lang="en-US" smtClean="0"/>
              <a:t>9/18/2018</a:t>
            </a:fld>
            <a:endParaRPr lang="en-CA"/>
          </a:p>
        </p:txBody>
      </p:sp>
      <p:sp>
        <p:nvSpPr>
          <p:cNvPr id="5" name="Footer Placeholder 4"/>
          <p:cNvSpPr>
            <a:spLocks noGrp="1"/>
          </p:cNvSpPr>
          <p:nvPr>
            <p:ph type="ftr" sz="quarter" idx="11"/>
          </p:nvPr>
        </p:nvSpPr>
        <p:spPr/>
        <p:txBody>
          <a:bodyPr/>
          <a:lstStyle/>
          <a:p>
            <a:r>
              <a:rPr lang="en-CA" smtClean="0"/>
              <a:t>www.SmallBusinessSolver.com © 2018</a:t>
            </a:r>
            <a:endParaRPr lang="en-CA"/>
          </a:p>
        </p:txBody>
      </p:sp>
      <p:sp>
        <p:nvSpPr>
          <p:cNvPr id="6" name="Slide Number Placeholder 5"/>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415776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83F547-E3D8-40F5-86E4-2C137519ADA7}" type="datetime1">
              <a:rPr lang="en-US" smtClean="0"/>
              <a:t>9/18/2018</a:t>
            </a:fld>
            <a:endParaRPr lang="en-CA"/>
          </a:p>
        </p:txBody>
      </p:sp>
      <p:sp>
        <p:nvSpPr>
          <p:cNvPr id="5" name="Footer Placeholder 4"/>
          <p:cNvSpPr>
            <a:spLocks noGrp="1"/>
          </p:cNvSpPr>
          <p:nvPr>
            <p:ph type="ftr" sz="quarter" idx="11"/>
          </p:nvPr>
        </p:nvSpPr>
        <p:spPr/>
        <p:txBody>
          <a:bodyPr/>
          <a:lstStyle/>
          <a:p>
            <a:r>
              <a:rPr lang="en-CA" smtClean="0"/>
              <a:t>www.SmallBusinessSolver.com © 2018</a:t>
            </a:r>
            <a:endParaRPr lang="en-CA"/>
          </a:p>
        </p:txBody>
      </p:sp>
      <p:sp>
        <p:nvSpPr>
          <p:cNvPr id="6" name="Slide Number Placeholder 5"/>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56780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01D83470-0364-4FDD-8894-2C087DDD79B2}" type="datetime1">
              <a:rPr lang="en-US" smtClean="0"/>
              <a:t>9/18/2018</a:t>
            </a:fld>
            <a:endParaRPr lang="en-CA"/>
          </a:p>
        </p:txBody>
      </p:sp>
      <p:sp>
        <p:nvSpPr>
          <p:cNvPr id="5" name="Footer Placeholder 4"/>
          <p:cNvSpPr>
            <a:spLocks noGrp="1"/>
          </p:cNvSpPr>
          <p:nvPr>
            <p:ph type="ftr" sz="quarter" idx="11"/>
          </p:nvPr>
        </p:nvSpPr>
        <p:spPr>
          <a:xfrm>
            <a:off x="2832102" y="6422855"/>
            <a:ext cx="3209752" cy="365125"/>
          </a:xfrm>
        </p:spPr>
        <p:txBody>
          <a:bodyPr/>
          <a:lstStyle/>
          <a:p>
            <a:r>
              <a:rPr lang="en-CA" smtClean="0"/>
              <a:t>www.SmallBusinessSolver.com © 2018</a:t>
            </a:r>
            <a:endParaRPr lang="en-CA"/>
          </a:p>
        </p:txBody>
      </p:sp>
      <p:sp>
        <p:nvSpPr>
          <p:cNvPr id="6" name="Slide Number Placeholder 5"/>
          <p:cNvSpPr>
            <a:spLocks noGrp="1"/>
          </p:cNvSpPr>
          <p:nvPr>
            <p:ph type="sldNum" sz="quarter" idx="12"/>
          </p:nvPr>
        </p:nvSpPr>
        <p:spPr>
          <a:xfrm>
            <a:off x="6054787" y="6422855"/>
            <a:ext cx="659819" cy="365125"/>
          </a:xfrm>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3921781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3116"/>
            <a:ext cx="8229600" cy="398304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9FEE117A-A836-4DF4-BCFD-F9A0515E1457}" type="datetime1">
              <a:rPr lang="en-US" smtClean="0"/>
              <a:t>9/18/2018</a:t>
            </a:fld>
            <a:endParaRPr lang="en-CA"/>
          </a:p>
        </p:txBody>
      </p:sp>
      <p:sp>
        <p:nvSpPr>
          <p:cNvPr id="5" name="Footer Placeholder 4"/>
          <p:cNvSpPr>
            <a:spLocks noGrp="1"/>
          </p:cNvSpPr>
          <p:nvPr>
            <p:ph type="ftr" sz="quarter" idx="11"/>
          </p:nvPr>
        </p:nvSpPr>
        <p:spPr/>
        <p:txBody>
          <a:bodyPr/>
          <a:lstStyle/>
          <a:p>
            <a:r>
              <a:rPr lang="en-CA" smtClean="0"/>
              <a:t>www.SmallBusinessSolver.com © 2018</a:t>
            </a:r>
            <a:endParaRPr lang="en-CA"/>
          </a:p>
        </p:txBody>
      </p:sp>
      <p:sp>
        <p:nvSpPr>
          <p:cNvPr id="6" name="Slide Number Placeholder 5"/>
          <p:cNvSpPr>
            <a:spLocks noGrp="1"/>
          </p:cNvSpPr>
          <p:nvPr>
            <p:ph type="sldNum" sz="quarter" idx="12"/>
          </p:nvPr>
        </p:nvSpPr>
        <p:spPr/>
        <p:txBody>
          <a:bodyPr/>
          <a:lstStyle/>
          <a:p>
            <a:fld id="{3C311181-07AF-4940-AF7E-81F4D00DD368}" type="slidenum">
              <a:rPr lang="en-CA" smtClean="0"/>
              <a:pPr/>
              <a:t>‹#›</a:t>
            </a:fld>
            <a:endParaRPr lang="en-CA"/>
          </a:p>
        </p:txBody>
      </p:sp>
      <p:sp>
        <p:nvSpPr>
          <p:cNvPr id="9" name="Title 1"/>
          <p:cNvSpPr>
            <a:spLocks noGrp="1"/>
          </p:cNvSpPr>
          <p:nvPr>
            <p:ph type="title"/>
          </p:nvPr>
        </p:nvSpPr>
        <p:spPr>
          <a:xfrm>
            <a:off x="457200" y="928670"/>
            <a:ext cx="8229600" cy="1143000"/>
          </a:xfrm>
        </p:spPr>
        <p:txBody>
          <a:bodyPr/>
          <a:lstStyle/>
          <a:p>
            <a:r>
              <a:rPr lang="en-US" dirty="0" smtClean="0"/>
              <a:t>Click to edit Master title style</a:t>
            </a: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0868AB-6082-453A-B06E-325548CCB5BD}" type="datetime1">
              <a:rPr lang="en-US" smtClean="0"/>
              <a:t>9/18/2018</a:t>
            </a:fld>
            <a:endParaRPr lang="en-CA"/>
          </a:p>
        </p:txBody>
      </p:sp>
      <p:sp>
        <p:nvSpPr>
          <p:cNvPr id="5" name="Footer Placeholder 4"/>
          <p:cNvSpPr>
            <a:spLocks noGrp="1"/>
          </p:cNvSpPr>
          <p:nvPr>
            <p:ph type="ftr" sz="quarter" idx="11"/>
          </p:nvPr>
        </p:nvSpPr>
        <p:spPr/>
        <p:txBody>
          <a:bodyPr/>
          <a:lstStyle/>
          <a:p>
            <a:r>
              <a:rPr lang="en-CA" smtClean="0"/>
              <a:t>www.SmallBusinessSolver.com © 2018</a:t>
            </a:r>
            <a:endParaRPr lang="en-CA"/>
          </a:p>
        </p:txBody>
      </p:sp>
      <p:sp>
        <p:nvSpPr>
          <p:cNvPr id="6" name="Slide Number Placeholder 5"/>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1856425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E0D37EA-FBB9-481E-9FB0-42CF059DCB6A}" type="datetime1">
              <a:rPr lang="en-US" smtClean="0"/>
              <a:t>9/18/2018</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r>
              <a:rPr lang="en-CA" smtClean="0"/>
              <a:t>www.SmallBusinessSolver.com © 2018</a:t>
            </a:r>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C311181-07AF-4940-AF7E-81F4D00DD368}" type="slidenum">
              <a:rPr lang="en-CA" smtClean="0"/>
              <a:pPr/>
              <a:t>‹#›</a:t>
            </a:fld>
            <a:endParaRPr lang="en-CA"/>
          </a:p>
        </p:txBody>
      </p:sp>
    </p:spTree>
    <p:extLst>
      <p:ext uri="{BB962C8B-B14F-4D97-AF65-F5344CB8AC3E}">
        <p14:creationId xmlns:p14="http://schemas.microsoft.com/office/powerpoint/2010/main" val="2785118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C74366-22D8-481F-AD30-50C4FDF3102C}" type="datetime1">
              <a:rPr lang="en-US" smtClean="0"/>
              <a:t>9/18/2018</a:t>
            </a:fld>
            <a:endParaRPr lang="en-CA"/>
          </a:p>
        </p:txBody>
      </p:sp>
      <p:sp>
        <p:nvSpPr>
          <p:cNvPr id="6" name="Footer Placeholder 5"/>
          <p:cNvSpPr>
            <a:spLocks noGrp="1"/>
          </p:cNvSpPr>
          <p:nvPr>
            <p:ph type="ftr" sz="quarter" idx="11"/>
          </p:nvPr>
        </p:nvSpPr>
        <p:spPr/>
        <p:txBody>
          <a:bodyPr/>
          <a:lstStyle/>
          <a:p>
            <a:r>
              <a:rPr lang="en-CA" smtClean="0"/>
              <a:t>www.SmallBusinessSolver.com © 2018</a:t>
            </a:r>
            <a:endParaRPr lang="en-CA"/>
          </a:p>
        </p:txBody>
      </p:sp>
      <p:sp>
        <p:nvSpPr>
          <p:cNvPr id="7" name="Slide Number Placeholder 6"/>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281082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BC409AC-9BE4-48F7-8776-55C378D88055}" type="datetime1">
              <a:rPr lang="en-US" smtClean="0"/>
              <a:t>9/18/2018</a:t>
            </a:fld>
            <a:endParaRPr lang="en-CA"/>
          </a:p>
        </p:txBody>
      </p:sp>
      <p:sp>
        <p:nvSpPr>
          <p:cNvPr id="8" name="Footer Placeholder 7"/>
          <p:cNvSpPr>
            <a:spLocks noGrp="1"/>
          </p:cNvSpPr>
          <p:nvPr>
            <p:ph type="ftr" sz="quarter" idx="11"/>
          </p:nvPr>
        </p:nvSpPr>
        <p:spPr/>
        <p:txBody>
          <a:bodyPr/>
          <a:lstStyle/>
          <a:p>
            <a:r>
              <a:rPr lang="en-CA" smtClean="0"/>
              <a:t>www.SmallBusinessSolver.com © 2018</a:t>
            </a:r>
            <a:endParaRPr lang="en-CA"/>
          </a:p>
        </p:txBody>
      </p:sp>
      <p:sp>
        <p:nvSpPr>
          <p:cNvPr id="9" name="Slide Number Placeholder 8"/>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6283316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AC561A-1ACF-44F9-8973-E97B71FCEDA2}" type="datetime1">
              <a:rPr lang="en-US" smtClean="0"/>
              <a:t>9/18/2018</a:t>
            </a:fld>
            <a:endParaRPr lang="en-CA"/>
          </a:p>
        </p:txBody>
      </p:sp>
      <p:sp>
        <p:nvSpPr>
          <p:cNvPr id="4" name="Footer Placeholder 3"/>
          <p:cNvSpPr>
            <a:spLocks noGrp="1"/>
          </p:cNvSpPr>
          <p:nvPr>
            <p:ph type="ftr" sz="quarter" idx="11"/>
          </p:nvPr>
        </p:nvSpPr>
        <p:spPr/>
        <p:txBody>
          <a:bodyPr/>
          <a:lstStyle/>
          <a:p>
            <a:r>
              <a:rPr lang="en-CA" smtClean="0"/>
              <a:t>www.SmallBusinessSolver.com © 2018</a:t>
            </a:r>
            <a:endParaRPr lang="en-CA"/>
          </a:p>
        </p:txBody>
      </p:sp>
      <p:sp>
        <p:nvSpPr>
          <p:cNvPr id="5" name="Slide Number Placeholder 4"/>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11284622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4FC0B-6C8A-401D-8E81-59D394747CC5}" type="datetime1">
              <a:rPr lang="en-US" smtClean="0"/>
              <a:t>9/18/2018</a:t>
            </a:fld>
            <a:endParaRPr lang="en-CA"/>
          </a:p>
        </p:txBody>
      </p:sp>
      <p:sp>
        <p:nvSpPr>
          <p:cNvPr id="3" name="Footer Placeholder 2"/>
          <p:cNvSpPr>
            <a:spLocks noGrp="1"/>
          </p:cNvSpPr>
          <p:nvPr>
            <p:ph type="ftr" sz="quarter" idx="11"/>
          </p:nvPr>
        </p:nvSpPr>
        <p:spPr/>
        <p:txBody>
          <a:bodyPr/>
          <a:lstStyle/>
          <a:p>
            <a:r>
              <a:rPr lang="en-CA" smtClean="0"/>
              <a:t>www.SmallBusinessSolver.com © 2018</a:t>
            </a:r>
            <a:endParaRPr lang="en-CA"/>
          </a:p>
        </p:txBody>
      </p:sp>
      <p:sp>
        <p:nvSpPr>
          <p:cNvPr id="4" name="Slide Number Placeholder 3"/>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455577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20C3D-179D-41A8-9EE0-AB57D9E7B70E}" type="datetime1">
              <a:rPr lang="en-US" smtClean="0"/>
              <a:t>9/18/2018</a:t>
            </a:fld>
            <a:endParaRPr lang="en-CA"/>
          </a:p>
        </p:txBody>
      </p:sp>
      <p:sp>
        <p:nvSpPr>
          <p:cNvPr id="6" name="Footer Placeholder 5"/>
          <p:cNvSpPr>
            <a:spLocks noGrp="1"/>
          </p:cNvSpPr>
          <p:nvPr>
            <p:ph type="ftr" sz="quarter" idx="11"/>
          </p:nvPr>
        </p:nvSpPr>
        <p:spPr/>
        <p:txBody>
          <a:bodyPr/>
          <a:lstStyle/>
          <a:p>
            <a:r>
              <a:rPr lang="en-CA" smtClean="0"/>
              <a:t>www.SmallBusinessSolver.com © 2018</a:t>
            </a:r>
            <a:endParaRPr lang="en-CA"/>
          </a:p>
        </p:txBody>
      </p:sp>
      <p:sp>
        <p:nvSpPr>
          <p:cNvPr id="7" name="Slide Number Placeholder 6"/>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5421095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BAA2FD-846E-41B2-9478-F39828547090}" type="datetime1">
              <a:rPr lang="en-US" smtClean="0"/>
              <a:t>9/18/2018</a:t>
            </a:fld>
            <a:endParaRPr lang="en-CA"/>
          </a:p>
        </p:txBody>
      </p:sp>
      <p:sp>
        <p:nvSpPr>
          <p:cNvPr id="6" name="Footer Placeholder 5"/>
          <p:cNvSpPr>
            <a:spLocks noGrp="1"/>
          </p:cNvSpPr>
          <p:nvPr>
            <p:ph type="ftr" sz="quarter" idx="11"/>
          </p:nvPr>
        </p:nvSpPr>
        <p:spPr/>
        <p:txBody>
          <a:bodyPr/>
          <a:lstStyle/>
          <a:p>
            <a:r>
              <a:rPr lang="en-CA" smtClean="0"/>
              <a:t>www.SmallBusinessSolver.com © 2018</a:t>
            </a:r>
            <a:endParaRPr lang="en-CA"/>
          </a:p>
        </p:txBody>
      </p:sp>
      <p:sp>
        <p:nvSpPr>
          <p:cNvPr id="7" name="Slide Number Placeholder 6"/>
          <p:cNvSpPr>
            <a:spLocks noGrp="1"/>
          </p:cNvSpPr>
          <p:nvPr>
            <p:ph type="sldNum" sz="quarter" idx="12"/>
          </p:nvPr>
        </p:nvSpPr>
        <p:spPr/>
        <p:txBody>
          <a:bodyPr/>
          <a:lstStyle/>
          <a:p>
            <a:fld id="{3C311181-07AF-4940-AF7E-81F4D00DD368}" type="slidenum">
              <a:rPr lang="en-CA" smtClean="0"/>
              <a:pPr/>
              <a:t>‹#›</a:t>
            </a:fld>
            <a:endParaRPr lang="en-CA"/>
          </a:p>
        </p:txBody>
      </p:sp>
    </p:spTree>
    <p:extLst>
      <p:ext uri="{BB962C8B-B14F-4D97-AF65-F5344CB8AC3E}">
        <p14:creationId xmlns:p14="http://schemas.microsoft.com/office/powerpoint/2010/main" val="282168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35AA8E9F-E5DC-4481-997F-FE8786BA2363}" type="datetime1">
              <a:rPr lang="en-US" smtClean="0"/>
              <a:t>9/18/2018</a:t>
            </a:fld>
            <a:endParaRPr lang="en-CA"/>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r>
              <a:rPr lang="en-CA" smtClean="0"/>
              <a:t>www.SmallBusinessSolver.com © 2018</a:t>
            </a:r>
            <a:endParaRPr lang="en-CA"/>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3C311181-07AF-4940-AF7E-81F4D00DD368}" type="slidenum">
              <a:rPr lang="en-CA" smtClean="0"/>
              <a:pPr/>
              <a:t>‹#›</a:t>
            </a:fld>
            <a:endParaRPr lang="en-CA"/>
          </a:p>
        </p:txBody>
      </p:sp>
    </p:spTree>
    <p:extLst>
      <p:ext uri="{BB962C8B-B14F-4D97-AF65-F5344CB8AC3E}">
        <p14:creationId xmlns:p14="http://schemas.microsoft.com/office/powerpoint/2010/main" val="30605082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0"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hf sldNum="0" hd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896"/>
            <a:ext cx="9144000" cy="6821488"/>
          </a:xfrm>
          <a:prstGeom prst="rect">
            <a:avLst/>
          </a:prstGeom>
        </p:spPr>
      </p:pic>
      <p:sp>
        <p:nvSpPr>
          <p:cNvPr id="2" name="Title 1"/>
          <p:cNvSpPr>
            <a:spLocks noGrp="1"/>
          </p:cNvSpPr>
          <p:nvPr>
            <p:ph type="ctrTitle" idx="4294967295"/>
          </p:nvPr>
        </p:nvSpPr>
        <p:spPr>
          <a:xfrm>
            <a:off x="2304256" y="-387424"/>
            <a:ext cx="7164288" cy="1843087"/>
          </a:xfrm>
        </p:spPr>
        <p:txBody>
          <a:bodyPr>
            <a:normAutofit/>
          </a:bodyPr>
          <a:lstStyle/>
          <a:p>
            <a:pPr algn="l"/>
            <a:r>
              <a:rPr lang="en-CA" b="1" i="1" dirty="0" smtClean="0">
                <a:solidFill>
                  <a:schemeClr val="tx1">
                    <a:lumMod val="85000"/>
                    <a:lumOff val="15000"/>
                  </a:schemeClr>
                </a:solidFill>
              </a:rPr>
              <a:t>One-Page Business Plan</a:t>
            </a:r>
            <a:endParaRPr lang="en-CA" dirty="0">
              <a:solidFill>
                <a:schemeClr val="tx1">
                  <a:lumMod val="85000"/>
                  <a:lumOff val="15000"/>
                </a:schemeClr>
              </a:solidFill>
            </a:endParaRPr>
          </a:p>
        </p:txBody>
      </p:sp>
      <p:sp>
        <p:nvSpPr>
          <p:cNvPr id="3" name="Subtitle 2"/>
          <p:cNvSpPr>
            <a:spLocks noGrp="1"/>
          </p:cNvSpPr>
          <p:nvPr>
            <p:ph type="subTitle" idx="4294967295"/>
          </p:nvPr>
        </p:nvSpPr>
        <p:spPr>
          <a:xfrm>
            <a:off x="1907704" y="1700808"/>
            <a:ext cx="3627438" cy="2728913"/>
          </a:xfrm>
        </p:spPr>
        <p:txBody>
          <a:bodyPr>
            <a:normAutofit/>
          </a:bodyPr>
          <a:lstStyle/>
          <a:p>
            <a:pPr algn="l"/>
            <a:endParaRPr lang="en-CA" b="1" i="1" dirty="0" smtClean="0">
              <a:solidFill>
                <a:schemeClr val="tx1">
                  <a:lumMod val="85000"/>
                  <a:lumOff val="15000"/>
                </a:schemeClr>
              </a:solidFill>
            </a:endParaRPr>
          </a:p>
          <a:p>
            <a:pPr marL="0" indent="0" algn="l">
              <a:buNone/>
            </a:pPr>
            <a:r>
              <a:rPr lang="en-CA" sz="2800" b="1" i="1" dirty="0" smtClean="0">
                <a:solidFill>
                  <a:schemeClr val="tx1">
                    <a:lumMod val="85000"/>
                    <a:lumOff val="15000"/>
                  </a:schemeClr>
                </a:solidFill>
              </a:rPr>
              <a:t>If you fail to plan, </a:t>
            </a:r>
          </a:p>
          <a:p>
            <a:pPr marL="0" indent="0" algn="l">
              <a:buNone/>
            </a:pPr>
            <a:r>
              <a:rPr lang="en-CA" sz="2800" b="1" i="1" dirty="0" smtClean="0">
                <a:solidFill>
                  <a:schemeClr val="tx1">
                    <a:lumMod val="85000"/>
                    <a:lumOff val="15000"/>
                  </a:schemeClr>
                </a:solidFill>
              </a:rPr>
              <a:t>you plan to fail.</a:t>
            </a:r>
            <a:endParaRPr lang="en-CA" sz="2800" dirty="0">
              <a:solidFill>
                <a:schemeClr val="tx1">
                  <a:lumMod val="85000"/>
                  <a:lumOff val="15000"/>
                </a:schemeClr>
              </a:solidFill>
            </a:endParaRPr>
          </a:p>
        </p:txBody>
      </p:sp>
      <p:sp>
        <p:nvSpPr>
          <p:cNvPr id="4" name="Footer Placeholder 3"/>
          <p:cNvSpPr>
            <a:spLocks noGrp="1"/>
          </p:cNvSpPr>
          <p:nvPr>
            <p:ph type="ftr" sz="quarter" idx="11"/>
          </p:nvPr>
        </p:nvSpPr>
        <p:spPr/>
        <p:txBody>
          <a:bodyPr/>
          <a:lstStyle/>
          <a:p>
            <a:r>
              <a:rPr lang="en-CA" smtClean="0"/>
              <a:t>www.SmallBusinessSolver.com © 2018</a:t>
            </a:r>
            <a:endParaRPr lang="en-CA"/>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9279"/>
            <a:ext cx="9144000" cy="5139441"/>
          </a:xfrm>
          <a:prstGeom prst="rect">
            <a:avLst/>
          </a:prstGeom>
        </p:spPr>
      </p:pic>
      <p:sp>
        <p:nvSpPr>
          <p:cNvPr id="3" name="Title 2"/>
          <p:cNvSpPr>
            <a:spLocks noGrp="1"/>
          </p:cNvSpPr>
          <p:nvPr>
            <p:ph type="title" idx="4294967295"/>
          </p:nvPr>
        </p:nvSpPr>
        <p:spPr>
          <a:xfrm>
            <a:off x="3347864" y="1052736"/>
            <a:ext cx="7772400" cy="1508125"/>
          </a:xfrm>
        </p:spPr>
        <p:txBody>
          <a:bodyPr/>
          <a:lstStyle/>
          <a:p>
            <a:r>
              <a:rPr lang="en-CA" dirty="0" smtClean="0"/>
              <a:t>Unique</a:t>
            </a:r>
            <a:endParaRPr lang="en-CA" dirty="0"/>
          </a:p>
        </p:txBody>
      </p:sp>
      <p:sp>
        <p:nvSpPr>
          <p:cNvPr id="9" name="Title 2"/>
          <p:cNvSpPr txBox="1">
            <a:spLocks/>
          </p:cNvSpPr>
          <p:nvPr/>
        </p:nvSpPr>
        <p:spPr>
          <a:xfrm>
            <a:off x="2123728" y="1412776"/>
            <a:ext cx="7772400" cy="1508125"/>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CA" dirty="0" smtClean="0"/>
              <a:t>Be</a:t>
            </a:r>
            <a:endParaRPr lang="en-CA" dirty="0"/>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1684334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000" y="0"/>
            <a:ext cx="6860000" cy="6858000"/>
          </a:xfrm>
          <a:prstGeom prst="rect">
            <a:avLst/>
          </a:prstGeom>
        </p:spPr>
      </p:pic>
      <p:sp>
        <p:nvSpPr>
          <p:cNvPr id="3" name="Title 2"/>
          <p:cNvSpPr>
            <a:spLocks noGrp="1"/>
          </p:cNvSpPr>
          <p:nvPr>
            <p:ph type="title" idx="4294967295"/>
          </p:nvPr>
        </p:nvSpPr>
        <p:spPr>
          <a:xfrm>
            <a:off x="3491880" y="2420888"/>
            <a:ext cx="7772400" cy="1508125"/>
          </a:xfrm>
        </p:spPr>
        <p:txBody>
          <a:bodyPr/>
          <a:lstStyle/>
          <a:p>
            <a:r>
              <a:rPr lang="en-CA" dirty="0" smtClean="0"/>
              <a:t>Mission</a:t>
            </a:r>
            <a:endParaRPr lang="en-CA" dirty="0"/>
          </a:p>
        </p:txBody>
      </p:sp>
      <p:sp>
        <p:nvSpPr>
          <p:cNvPr id="2" name="Footer Placeholder 1"/>
          <p:cNvSpPr>
            <a:spLocks noGrp="1"/>
          </p:cNvSpPr>
          <p:nvPr>
            <p:ph type="ftr" sz="quarter" idx="11"/>
          </p:nvPr>
        </p:nvSpPr>
        <p:spPr>
          <a:xfrm>
            <a:off x="4191000" y="6520259"/>
            <a:ext cx="4060627" cy="365125"/>
          </a:xfrm>
        </p:spPr>
        <p:txBody>
          <a:bodyPr/>
          <a:lstStyle/>
          <a:p>
            <a:r>
              <a:rPr lang="en-CA" dirty="0" smtClean="0"/>
              <a:t>www.SmallBusinessSolver.com © 2018</a:t>
            </a:r>
            <a:endParaRPr lang="en-CA" dirty="0"/>
          </a:p>
        </p:txBody>
      </p:sp>
    </p:spTree>
    <p:extLst>
      <p:ext uri="{BB962C8B-B14F-4D97-AF65-F5344CB8AC3E}">
        <p14:creationId xmlns:p14="http://schemas.microsoft.com/office/powerpoint/2010/main" val="37317524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Title 2"/>
          <p:cNvSpPr>
            <a:spLocks noGrp="1"/>
          </p:cNvSpPr>
          <p:nvPr>
            <p:ph type="title" idx="4294967295"/>
          </p:nvPr>
        </p:nvSpPr>
        <p:spPr>
          <a:xfrm>
            <a:off x="0" y="476672"/>
            <a:ext cx="3467100" cy="1143000"/>
          </a:xfrm>
        </p:spPr>
        <p:txBody>
          <a:bodyPr/>
          <a:lstStyle/>
          <a:p>
            <a:r>
              <a:rPr lang="en-CA" dirty="0" smtClean="0"/>
              <a:t>Trends</a:t>
            </a:r>
            <a:endParaRPr lang="en-CA" dirty="0"/>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6794352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idx="4294967295"/>
          </p:nvPr>
        </p:nvSpPr>
        <p:spPr>
          <a:xfrm>
            <a:off x="4740275" y="928688"/>
            <a:ext cx="4403725" cy="1143000"/>
          </a:xfrm>
        </p:spPr>
        <p:txBody>
          <a:bodyPr/>
          <a:lstStyle/>
          <a:p>
            <a:r>
              <a:rPr lang="en-CA" dirty="0" smtClean="0"/>
              <a:t>Competition</a:t>
            </a:r>
            <a:endParaRPr lang="en-CA" dirty="0"/>
          </a:p>
        </p:txBody>
      </p:sp>
      <p:sp>
        <p:nvSpPr>
          <p:cNvPr id="2" name="Footer Placeholder 1"/>
          <p:cNvSpPr>
            <a:spLocks noGrp="1"/>
          </p:cNvSpPr>
          <p:nvPr>
            <p:ph type="ftr" sz="quarter" idx="11"/>
          </p:nvPr>
        </p:nvSpPr>
        <p:spPr/>
        <p:txBody>
          <a:bodyPr/>
          <a:lstStyle/>
          <a:p>
            <a:r>
              <a:rPr lang="en-CA" dirty="0" smtClean="0">
                <a:solidFill>
                  <a:schemeClr val="bg1"/>
                </a:solidFill>
              </a:rPr>
              <a:t>www.SmallBusinessSolver.com © 2018</a:t>
            </a:r>
            <a:endParaRPr lang="en-CA" dirty="0">
              <a:solidFill>
                <a:schemeClr val="bg1"/>
              </a:solidFill>
            </a:endParaRPr>
          </a:p>
        </p:txBody>
      </p:sp>
    </p:spTree>
    <p:extLst>
      <p:ext uri="{BB962C8B-B14F-4D97-AF65-F5344CB8AC3E}">
        <p14:creationId xmlns:p14="http://schemas.microsoft.com/office/powerpoint/2010/main" val="17723762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2343"/>
            <a:ext cx="9144000" cy="5653314"/>
          </a:xfrm>
          <a:prstGeom prst="rect">
            <a:avLst/>
          </a:prstGeom>
        </p:spPr>
      </p:pic>
      <p:sp>
        <p:nvSpPr>
          <p:cNvPr id="3" name="Title 2"/>
          <p:cNvSpPr>
            <a:spLocks noGrp="1"/>
          </p:cNvSpPr>
          <p:nvPr>
            <p:ph type="title" idx="4294967295"/>
          </p:nvPr>
        </p:nvSpPr>
        <p:spPr>
          <a:xfrm>
            <a:off x="2843808" y="332656"/>
            <a:ext cx="4259262" cy="1143000"/>
          </a:xfrm>
        </p:spPr>
        <p:txBody>
          <a:bodyPr/>
          <a:lstStyle/>
          <a:p>
            <a:r>
              <a:rPr lang="en-CA" dirty="0" smtClean="0"/>
              <a:t>Team Players</a:t>
            </a:r>
            <a:endParaRPr lang="en-CA" dirty="0"/>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2337104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7728"/>
            <a:ext cx="9144000" cy="6082543"/>
          </a:xfrm>
          <a:prstGeom prst="rect">
            <a:avLst/>
          </a:prstGeom>
        </p:spPr>
      </p:pic>
      <p:sp>
        <p:nvSpPr>
          <p:cNvPr id="3" name="Title 2"/>
          <p:cNvSpPr>
            <a:spLocks noGrp="1"/>
          </p:cNvSpPr>
          <p:nvPr>
            <p:ph type="title" idx="4294967295"/>
          </p:nvPr>
        </p:nvSpPr>
        <p:spPr>
          <a:xfrm>
            <a:off x="1763688" y="1556792"/>
            <a:ext cx="4402137" cy="1143000"/>
          </a:xfrm>
        </p:spPr>
        <p:txBody>
          <a:bodyPr/>
          <a:lstStyle/>
          <a:p>
            <a:r>
              <a:rPr lang="en-CA" dirty="0" smtClean="0">
                <a:solidFill>
                  <a:schemeClr val="tx1"/>
                </a:solidFill>
              </a:rPr>
              <a:t>Marketing</a:t>
            </a:r>
            <a:endParaRPr lang="en-CA" dirty="0">
              <a:solidFill>
                <a:schemeClr val="tx1"/>
              </a:solidFill>
            </a:endParaRPr>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61346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606" y="0"/>
            <a:ext cx="8070788" cy="6858000"/>
          </a:xfrm>
          <a:prstGeom prst="rect">
            <a:avLst/>
          </a:prstGeom>
        </p:spPr>
      </p:pic>
      <p:sp>
        <p:nvSpPr>
          <p:cNvPr id="3" name="Title 2"/>
          <p:cNvSpPr>
            <a:spLocks noGrp="1"/>
          </p:cNvSpPr>
          <p:nvPr>
            <p:ph type="title" idx="4294967295"/>
          </p:nvPr>
        </p:nvSpPr>
        <p:spPr>
          <a:xfrm>
            <a:off x="971600" y="188640"/>
            <a:ext cx="3059832" cy="3940175"/>
          </a:xfrm>
        </p:spPr>
        <p:txBody>
          <a:bodyPr/>
          <a:lstStyle/>
          <a:p>
            <a:r>
              <a:rPr lang="en-CA" dirty="0" smtClean="0"/>
              <a:t>Projected Sales</a:t>
            </a:r>
            <a:endParaRPr lang="en-CA" dirty="0"/>
          </a:p>
        </p:txBody>
      </p:sp>
      <p:sp>
        <p:nvSpPr>
          <p:cNvPr id="2" name="Footer Placeholder 1"/>
          <p:cNvSpPr>
            <a:spLocks noGrp="1"/>
          </p:cNvSpPr>
          <p:nvPr>
            <p:ph type="ftr" sz="quarter" idx="11"/>
          </p:nvPr>
        </p:nvSpPr>
        <p:spPr/>
        <p:txBody>
          <a:bodyPr/>
          <a:lstStyle/>
          <a:p>
            <a:r>
              <a:rPr lang="en-CA" dirty="0" smtClean="0">
                <a:solidFill>
                  <a:schemeClr val="bg1"/>
                </a:solidFill>
              </a:rPr>
              <a:t>www.SmallBusinessSolver.com © 2018</a:t>
            </a:r>
            <a:endParaRPr lang="en-CA" dirty="0">
              <a:solidFill>
                <a:schemeClr val="bg1"/>
              </a:solidFill>
            </a:endParaRPr>
          </a:p>
        </p:txBody>
      </p:sp>
    </p:spTree>
    <p:extLst>
      <p:ext uri="{BB962C8B-B14F-4D97-AF65-F5344CB8AC3E}">
        <p14:creationId xmlns:p14="http://schemas.microsoft.com/office/powerpoint/2010/main" val="1385724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557" y="0"/>
            <a:ext cx="6292885" cy="6858000"/>
          </a:xfrm>
          <a:prstGeom prst="rect">
            <a:avLst/>
          </a:prstGeom>
        </p:spPr>
      </p:pic>
      <p:sp>
        <p:nvSpPr>
          <p:cNvPr id="3" name="Title 2"/>
          <p:cNvSpPr>
            <a:spLocks noGrp="1"/>
          </p:cNvSpPr>
          <p:nvPr>
            <p:ph type="title" idx="4294967295"/>
          </p:nvPr>
        </p:nvSpPr>
        <p:spPr>
          <a:xfrm>
            <a:off x="5436096" y="-753914"/>
            <a:ext cx="3178175" cy="4156075"/>
          </a:xfrm>
        </p:spPr>
        <p:txBody>
          <a:bodyPr/>
          <a:lstStyle/>
          <a:p>
            <a:r>
              <a:rPr lang="en-CA" dirty="0" smtClean="0"/>
              <a:t>Vision</a:t>
            </a:r>
            <a:endParaRPr lang="en-CA" dirty="0"/>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3654089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262" y="0"/>
            <a:ext cx="7701475" cy="6858000"/>
          </a:xfrm>
          <a:prstGeom prst="rect">
            <a:avLst/>
          </a:prstGeom>
        </p:spPr>
      </p:pic>
      <p:sp>
        <p:nvSpPr>
          <p:cNvPr id="3" name="Title 2"/>
          <p:cNvSpPr>
            <a:spLocks noGrp="1"/>
          </p:cNvSpPr>
          <p:nvPr>
            <p:ph type="title" idx="4294967295"/>
          </p:nvPr>
        </p:nvSpPr>
        <p:spPr>
          <a:xfrm>
            <a:off x="2627784" y="5715000"/>
            <a:ext cx="8229600" cy="1143000"/>
          </a:xfrm>
        </p:spPr>
        <p:txBody>
          <a:bodyPr/>
          <a:lstStyle/>
          <a:p>
            <a:r>
              <a:rPr lang="en-CA" dirty="0" smtClean="0"/>
              <a:t>Growth Stages</a:t>
            </a:r>
            <a:endParaRPr lang="en-CA" dirty="0"/>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12739250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80" y="332656"/>
            <a:ext cx="9184780" cy="6245386"/>
          </a:xfrm>
          <a:prstGeom prst="rect">
            <a:avLst/>
          </a:prstGeom>
        </p:spPr>
      </p:pic>
      <p:sp>
        <p:nvSpPr>
          <p:cNvPr id="3" name="Title 2"/>
          <p:cNvSpPr>
            <a:spLocks noGrp="1"/>
          </p:cNvSpPr>
          <p:nvPr>
            <p:ph type="title" idx="4294967295"/>
          </p:nvPr>
        </p:nvSpPr>
        <p:spPr>
          <a:xfrm>
            <a:off x="676177" y="135942"/>
            <a:ext cx="2311647" cy="4156075"/>
          </a:xfrm>
        </p:spPr>
        <p:txBody>
          <a:bodyPr/>
          <a:lstStyle/>
          <a:p>
            <a:r>
              <a:rPr lang="en-CA" dirty="0" smtClean="0"/>
              <a:t>Action Plan</a:t>
            </a:r>
            <a:endParaRPr lang="en-CA" dirty="0"/>
          </a:p>
        </p:txBody>
      </p:sp>
      <p:sp>
        <p:nvSpPr>
          <p:cNvPr id="2" name="Footer Placeholder 1"/>
          <p:cNvSpPr>
            <a:spLocks noGrp="1"/>
          </p:cNvSpPr>
          <p:nvPr>
            <p:ph type="ftr" sz="quarter" idx="11"/>
          </p:nvPr>
        </p:nvSpPr>
        <p:spPr>
          <a:xfrm>
            <a:off x="4191000" y="6520259"/>
            <a:ext cx="4060627" cy="365125"/>
          </a:xfrm>
        </p:spPr>
        <p:txBody>
          <a:bodyPr/>
          <a:lstStyle/>
          <a:p>
            <a:r>
              <a:rPr lang="en-CA" smtClean="0"/>
              <a:t>www.SmallBusinessSolver.com © 2018</a:t>
            </a:r>
            <a:endParaRPr lang="en-CA"/>
          </a:p>
        </p:txBody>
      </p:sp>
    </p:spTree>
    <p:extLst>
      <p:ext uri="{BB962C8B-B14F-4D97-AF65-F5344CB8AC3E}">
        <p14:creationId xmlns:p14="http://schemas.microsoft.com/office/powerpoint/2010/main" val="1579943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1708"/>
            <a:ext cx="9144000" cy="5835684"/>
          </a:xfrm>
          <a:prstGeom prst="rect">
            <a:avLst/>
          </a:prstGeom>
        </p:spPr>
      </p:pic>
      <p:sp>
        <p:nvSpPr>
          <p:cNvPr id="2" name="Title 1"/>
          <p:cNvSpPr>
            <a:spLocks noGrp="1"/>
          </p:cNvSpPr>
          <p:nvPr>
            <p:ph type="title" idx="4294967295"/>
          </p:nvPr>
        </p:nvSpPr>
        <p:spPr>
          <a:xfrm>
            <a:off x="0" y="48667"/>
            <a:ext cx="9324528" cy="1508125"/>
          </a:xfrm>
        </p:spPr>
        <p:txBody>
          <a:bodyPr>
            <a:normAutofit/>
          </a:bodyPr>
          <a:lstStyle/>
          <a:p>
            <a:r>
              <a:rPr lang="en-CA" b="1" i="1" dirty="0">
                <a:solidFill>
                  <a:schemeClr val="tx1">
                    <a:lumMod val="85000"/>
                    <a:lumOff val="15000"/>
                  </a:schemeClr>
                </a:solidFill>
              </a:rPr>
              <a:t>Quality </a:t>
            </a:r>
            <a:r>
              <a:rPr lang="en-CA" b="1" i="1" dirty="0" smtClean="0">
                <a:solidFill>
                  <a:schemeClr val="tx1">
                    <a:lumMod val="85000"/>
                    <a:lumOff val="15000"/>
                  </a:schemeClr>
                </a:solidFill>
              </a:rPr>
              <a:t>versus quantity wins.</a:t>
            </a:r>
            <a:endParaRPr lang="en-CA" dirty="0">
              <a:solidFill>
                <a:schemeClr val="tx1">
                  <a:lumMod val="85000"/>
                  <a:lumOff val="15000"/>
                </a:schemeClr>
              </a:solidFill>
            </a:endParaRPr>
          </a:p>
        </p:txBody>
      </p:sp>
      <p:sp>
        <p:nvSpPr>
          <p:cNvPr id="4" name="Footer Placeholder 3"/>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3379222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91680" y="5373216"/>
            <a:ext cx="5328592" cy="1484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a:xfrm>
            <a:off x="457200" y="-18256"/>
            <a:ext cx="8229600" cy="1143000"/>
          </a:xfrm>
        </p:spPr>
        <p:txBody>
          <a:bodyPr/>
          <a:lstStyle/>
          <a:p>
            <a:r>
              <a:rPr lang="en-CA" dirty="0" smtClean="0"/>
              <a:t>How Does It Work?</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0114512"/>
              </p:ext>
            </p:extLst>
          </p:nvPr>
        </p:nvGraphicFramePr>
        <p:xfrm>
          <a:off x="323528" y="836712"/>
          <a:ext cx="8568952" cy="6069211"/>
        </p:xfrm>
        <a:graphic>
          <a:graphicData uri="http://schemas.openxmlformats.org/drawingml/2006/table">
            <a:tbl>
              <a:tblPr firstRow="1" firstCol="1" bandRow="1">
                <a:tableStyleId>{08FB837D-C827-4EFA-A057-4D05807E0F7C}</a:tableStyleId>
              </a:tblPr>
              <a:tblGrid>
                <a:gridCol w="1440160"/>
                <a:gridCol w="7128792"/>
              </a:tblGrid>
              <a:tr h="434666">
                <a:tc>
                  <a:txBody>
                    <a:bodyPr/>
                    <a:lstStyle/>
                    <a:p>
                      <a:pPr indent="228600" algn="ctr">
                        <a:spcAft>
                          <a:spcPts val="0"/>
                        </a:spcAft>
                      </a:pPr>
                      <a:r>
                        <a:rPr lang="en-CA" sz="1800" dirty="0">
                          <a:effectLst/>
                        </a:rPr>
                        <a:t>Pain</a:t>
                      </a:r>
                      <a:endParaRPr lang="en-CA" sz="1800" dirty="0">
                        <a:effectLst/>
                        <a:latin typeface="Calibri"/>
                        <a:ea typeface="Times New Roman"/>
                        <a:cs typeface="Times New Roman"/>
                      </a:endParaRPr>
                    </a:p>
                  </a:txBody>
                  <a:tcPr marL="37341" marR="37341" marT="0" marB="0"/>
                </a:tc>
                <a:tc>
                  <a:txBody>
                    <a:bodyPr/>
                    <a:lstStyle/>
                    <a:p>
                      <a:pPr indent="228600" algn="ctr">
                        <a:spcAft>
                          <a:spcPts val="0"/>
                        </a:spcAft>
                      </a:pPr>
                      <a:r>
                        <a:rPr lang="en-CA" sz="1800" dirty="0">
                          <a:effectLst/>
                        </a:rPr>
                        <a:t>Most cell phone cases are bland, generic and heavy.</a:t>
                      </a:r>
                      <a:endParaRPr lang="en-CA" sz="1800" b="0" dirty="0">
                        <a:effectLst/>
                        <a:latin typeface="Calibri"/>
                        <a:ea typeface="Times New Roman"/>
                        <a:cs typeface="Times New Roman"/>
                      </a:endParaRPr>
                    </a:p>
                  </a:txBody>
                  <a:tcPr marL="37341" marR="37341" marT="0" marB="0"/>
                </a:tc>
              </a:tr>
              <a:tr h="652000">
                <a:tc>
                  <a:txBody>
                    <a:bodyPr/>
                    <a:lstStyle/>
                    <a:p>
                      <a:pPr indent="228600" algn="ctr">
                        <a:spcAft>
                          <a:spcPts val="0"/>
                        </a:spcAft>
                      </a:pPr>
                      <a:r>
                        <a:rPr lang="en-CA" sz="1800" dirty="0">
                          <a:effectLst/>
                        </a:rPr>
                        <a:t>Solution</a:t>
                      </a:r>
                      <a:endParaRPr lang="en-CA" sz="1800" dirty="0">
                        <a:effectLst/>
                        <a:latin typeface="Calibri"/>
                        <a:ea typeface="Times New Roman"/>
                        <a:cs typeface="Times New Roman"/>
                      </a:endParaRPr>
                    </a:p>
                  </a:txBody>
                  <a:tcPr marL="37341" marR="37341" marT="0" marB="0"/>
                </a:tc>
                <a:tc>
                  <a:txBody>
                    <a:bodyPr/>
                    <a:lstStyle/>
                    <a:p>
                      <a:pPr indent="228600" algn="ctr">
                        <a:spcAft>
                          <a:spcPts val="0"/>
                        </a:spcAft>
                      </a:pPr>
                      <a:r>
                        <a:rPr lang="en-CA" sz="1800" dirty="0">
                          <a:effectLst/>
                        </a:rPr>
                        <a:t>Lightweight and customizable cases to allow consumers to showcase their uniqueness and imagination.</a:t>
                      </a:r>
                      <a:endParaRPr lang="en-CA" sz="1800" dirty="0">
                        <a:effectLst/>
                        <a:latin typeface="Calibri"/>
                        <a:ea typeface="Times New Roman"/>
                        <a:cs typeface="Times New Roman"/>
                      </a:endParaRPr>
                    </a:p>
                  </a:txBody>
                  <a:tcPr marL="37341" marR="37341" marT="0" marB="0"/>
                </a:tc>
              </a:tr>
              <a:tr h="978001">
                <a:tc>
                  <a:txBody>
                    <a:bodyPr/>
                    <a:lstStyle/>
                    <a:p>
                      <a:pPr indent="228600" algn="ctr">
                        <a:spcAft>
                          <a:spcPts val="0"/>
                        </a:spcAft>
                      </a:pPr>
                      <a:r>
                        <a:rPr lang="en-CA" sz="1800" dirty="0">
                          <a:effectLst/>
                        </a:rPr>
                        <a:t>Offering</a:t>
                      </a:r>
                    </a:p>
                    <a:p>
                      <a:pPr indent="228600" algn="ctr">
                        <a:spcAft>
                          <a:spcPts val="0"/>
                        </a:spcAft>
                      </a:pPr>
                      <a:r>
                        <a:rPr lang="en-CA" sz="1800" dirty="0">
                          <a:effectLst/>
                        </a:rPr>
                        <a:t> </a:t>
                      </a:r>
                      <a:endParaRPr lang="en-CA" sz="1800" dirty="0">
                        <a:effectLst/>
                        <a:latin typeface="Calibri"/>
                        <a:ea typeface="Times New Roman"/>
                        <a:cs typeface="Times New Roman"/>
                      </a:endParaRPr>
                    </a:p>
                  </a:txBody>
                  <a:tcPr marL="37341" marR="37341" marT="0" marB="0"/>
                </a:tc>
                <a:tc>
                  <a:txBody>
                    <a:bodyPr/>
                    <a:lstStyle/>
                    <a:p>
                      <a:pPr indent="228600" algn="ctr">
                        <a:spcAft>
                          <a:spcPts val="0"/>
                        </a:spcAft>
                      </a:pPr>
                      <a:r>
                        <a:rPr lang="en-CA" sz="1800" dirty="0">
                          <a:effectLst/>
                        </a:rPr>
                        <a:t>Cases will be made of microfiber material to be soft and also protective. Consumers can log on to my website to submit graphics they have created to be printed on the case, or can choose from pre-existing design.   Retail at $29.99.</a:t>
                      </a:r>
                      <a:endParaRPr lang="en-CA" sz="1800" dirty="0">
                        <a:effectLst/>
                        <a:latin typeface="Calibri"/>
                        <a:ea typeface="Times New Roman"/>
                        <a:cs typeface="Times New Roman"/>
                      </a:endParaRPr>
                    </a:p>
                  </a:txBody>
                  <a:tcPr marL="37341" marR="37341" marT="0" marB="0"/>
                </a:tc>
              </a:tr>
              <a:tr h="552358">
                <a:tc>
                  <a:txBody>
                    <a:bodyPr/>
                    <a:lstStyle/>
                    <a:p>
                      <a:pPr indent="228600" algn="ctr">
                        <a:spcAft>
                          <a:spcPts val="0"/>
                        </a:spcAft>
                      </a:pPr>
                      <a:r>
                        <a:rPr lang="en-CA" sz="1800" dirty="0">
                          <a:effectLst/>
                        </a:rPr>
                        <a:t>Target Market</a:t>
                      </a:r>
                      <a:endParaRPr lang="en-CA" sz="1800" dirty="0">
                        <a:effectLst/>
                        <a:latin typeface="Calibri"/>
                        <a:ea typeface="Times New Roman"/>
                        <a:cs typeface="Times New Roman"/>
                      </a:endParaRPr>
                    </a:p>
                  </a:txBody>
                  <a:tcPr marL="37341" marR="37341" marT="0" marB="0"/>
                </a:tc>
                <a:tc>
                  <a:txBody>
                    <a:bodyPr/>
                    <a:lstStyle/>
                    <a:p>
                      <a:pPr indent="228600" algn="ctr">
                        <a:spcAft>
                          <a:spcPts val="0"/>
                        </a:spcAft>
                      </a:pPr>
                      <a:r>
                        <a:rPr lang="en-CA" sz="1800" dirty="0">
                          <a:effectLst/>
                        </a:rPr>
                        <a:t>Personal rather than corporate cell phone users, in the 18-35 age bracket as they can afford them and still care about expressing themselves. </a:t>
                      </a:r>
                      <a:endParaRPr lang="en-CA" sz="1800" dirty="0">
                        <a:effectLst/>
                        <a:latin typeface="Calibri"/>
                        <a:ea typeface="Times New Roman"/>
                        <a:cs typeface="Times New Roman"/>
                      </a:endParaRPr>
                    </a:p>
                  </a:txBody>
                  <a:tcPr marL="37341" marR="37341" marT="0" marB="0"/>
                </a:tc>
              </a:tr>
              <a:tr h="978001">
                <a:tc>
                  <a:txBody>
                    <a:bodyPr/>
                    <a:lstStyle/>
                    <a:p>
                      <a:pPr indent="228600" algn="ctr">
                        <a:spcAft>
                          <a:spcPts val="0"/>
                        </a:spcAft>
                      </a:pPr>
                      <a:r>
                        <a:rPr lang="en-CA" sz="1800" dirty="0">
                          <a:effectLst/>
                        </a:rPr>
                        <a:t>Uniqueness</a:t>
                      </a:r>
                      <a:endParaRPr lang="en-CA" sz="1800" dirty="0">
                        <a:effectLst/>
                        <a:latin typeface="Calibri"/>
                        <a:ea typeface="Times New Roman"/>
                        <a:cs typeface="Times New Roman"/>
                      </a:endParaRPr>
                    </a:p>
                  </a:txBody>
                  <a:tcPr marL="37341" marR="37341" marT="0" marB="0"/>
                </a:tc>
                <a:tc>
                  <a:txBody>
                    <a:bodyPr/>
                    <a:lstStyle/>
                    <a:p>
                      <a:pPr indent="228600" algn="ctr">
                        <a:spcAft>
                          <a:spcPts val="0"/>
                        </a:spcAft>
                      </a:pPr>
                      <a:r>
                        <a:rPr lang="en-CA" sz="1800" dirty="0">
                          <a:effectLst/>
                        </a:rPr>
                        <a:t>Competitors do not offer customizable cases. To stay ahead, the website will allow users to upload graphics they have created. Users will have the option of selling their creations to new users and charging a fee.</a:t>
                      </a:r>
                      <a:endParaRPr lang="en-CA" sz="1800" dirty="0">
                        <a:effectLst/>
                        <a:latin typeface="Calibri"/>
                        <a:ea typeface="Times New Roman"/>
                        <a:cs typeface="Times New Roman"/>
                      </a:endParaRPr>
                    </a:p>
                  </a:txBody>
                  <a:tcPr marL="37341" marR="37341" marT="0" marB="0"/>
                </a:tc>
              </a:tr>
              <a:tr h="434666">
                <a:tc>
                  <a:txBody>
                    <a:bodyPr/>
                    <a:lstStyle/>
                    <a:p>
                      <a:pPr indent="228600" algn="ctr">
                        <a:spcAft>
                          <a:spcPts val="0"/>
                        </a:spcAft>
                      </a:pPr>
                      <a:r>
                        <a:rPr lang="en-CA" sz="1800" dirty="0">
                          <a:effectLst/>
                        </a:rPr>
                        <a:t>Mission</a:t>
                      </a:r>
                      <a:endParaRPr lang="en-CA" sz="1800" dirty="0">
                        <a:effectLst/>
                        <a:latin typeface="Calibri"/>
                        <a:ea typeface="Times New Roman"/>
                        <a:cs typeface="Times New Roman"/>
                      </a:endParaRPr>
                    </a:p>
                  </a:txBody>
                  <a:tcPr marL="37341" marR="37341" marT="0" marB="0"/>
                </a:tc>
                <a:tc>
                  <a:txBody>
                    <a:bodyPr/>
                    <a:lstStyle/>
                    <a:p>
                      <a:pPr indent="228600" algn="ctr">
                        <a:spcAft>
                          <a:spcPts val="0"/>
                        </a:spcAft>
                      </a:pPr>
                      <a:r>
                        <a:rPr lang="en-CA" sz="1800">
                          <a:effectLst/>
                        </a:rPr>
                        <a:t>To help customers express themselves.</a:t>
                      </a:r>
                      <a:endParaRPr lang="en-CA" sz="1800">
                        <a:effectLst/>
                        <a:latin typeface="Calibri"/>
                        <a:ea typeface="Times New Roman"/>
                        <a:cs typeface="Times New Roman"/>
                      </a:endParaRPr>
                    </a:p>
                  </a:txBody>
                  <a:tcPr marL="37341" marR="37341" marT="0" marB="0"/>
                </a:tc>
              </a:tr>
              <a:tr h="1629998">
                <a:tc>
                  <a:txBody>
                    <a:bodyPr/>
                    <a:lstStyle/>
                    <a:p>
                      <a:pPr indent="228600" algn="ctr">
                        <a:spcAft>
                          <a:spcPts val="0"/>
                        </a:spcAft>
                      </a:pPr>
                      <a:r>
                        <a:rPr lang="en-CA" sz="1800" dirty="0">
                          <a:effectLst/>
                        </a:rPr>
                        <a:t>Trends</a:t>
                      </a:r>
                      <a:endParaRPr lang="en-CA" sz="1800" dirty="0">
                        <a:effectLst/>
                        <a:latin typeface="Calibri"/>
                        <a:ea typeface="Times New Roman"/>
                        <a:cs typeface="Times New Roman"/>
                      </a:endParaRPr>
                    </a:p>
                  </a:txBody>
                  <a:tcPr marL="37341" marR="37341" marT="0" marB="0"/>
                </a:tc>
                <a:tc>
                  <a:txBody>
                    <a:bodyPr/>
                    <a:lstStyle/>
                    <a:p>
                      <a:pPr indent="228600" algn="ctr">
                        <a:spcAft>
                          <a:spcPts val="0"/>
                        </a:spcAft>
                      </a:pPr>
                      <a:r>
                        <a:rPr lang="en-CA" sz="1800" dirty="0">
                          <a:effectLst/>
                        </a:rPr>
                        <a:t>- 72% of Canadian households now have access to a cell phone</a:t>
                      </a:r>
                    </a:p>
                    <a:p>
                      <a:pPr indent="228600" algn="ctr">
                        <a:spcAft>
                          <a:spcPts val="0"/>
                        </a:spcAft>
                      </a:pPr>
                      <a:r>
                        <a:rPr lang="en-CA" sz="1800" dirty="0">
                          <a:effectLst/>
                        </a:rPr>
                        <a:t>- fastest growing segment is smart phones, and are more expensive (e.g. Blackberry, iPhone). These phones are more expensive than regular phones. </a:t>
                      </a:r>
                    </a:p>
                    <a:p>
                      <a:pPr indent="228600" algn="ctr">
                        <a:spcAft>
                          <a:spcPts val="0"/>
                        </a:spcAft>
                      </a:pPr>
                      <a:r>
                        <a:rPr lang="en-CA" sz="1800" dirty="0">
                          <a:effectLst/>
                        </a:rPr>
                        <a:t>- the economic downturn makes protecting their phones more important, but they have less money and have been choosing generic phone cases</a:t>
                      </a:r>
                      <a:endParaRPr lang="en-CA" sz="1800" dirty="0">
                        <a:effectLst/>
                        <a:latin typeface="Calibri"/>
                        <a:ea typeface="Times New Roman"/>
                        <a:cs typeface="Times New Roman"/>
                      </a:endParaRPr>
                    </a:p>
                  </a:txBody>
                  <a:tcPr marL="37341" marR="37341" marT="0" marB="0"/>
                </a:tc>
              </a:tr>
            </a:tbl>
          </a:graphicData>
        </a:graphic>
      </p:graphicFrame>
      <p:sp>
        <p:nvSpPr>
          <p:cNvPr id="2" name="Footer Placeholder 1"/>
          <p:cNvSpPr>
            <a:spLocks noGrp="1"/>
          </p:cNvSpPr>
          <p:nvPr>
            <p:ph type="ftr" sz="quarter" idx="11"/>
          </p:nvPr>
        </p:nvSpPr>
        <p:spPr>
          <a:xfrm>
            <a:off x="4831853" y="6525344"/>
            <a:ext cx="4060627" cy="365125"/>
          </a:xfrm>
        </p:spPr>
        <p:txBody>
          <a:bodyPr/>
          <a:lstStyle/>
          <a:p>
            <a:r>
              <a:rPr lang="en-CA" dirty="0" smtClean="0"/>
              <a:t>www.SmallBusinessSolver.com © 2018</a:t>
            </a:r>
            <a:endParaRPr lang="en-CA" dirty="0"/>
          </a:p>
        </p:txBody>
      </p:sp>
    </p:spTree>
    <p:extLst>
      <p:ext uri="{BB962C8B-B14F-4D97-AF65-F5344CB8AC3E}">
        <p14:creationId xmlns:p14="http://schemas.microsoft.com/office/powerpoint/2010/main" val="9657640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400"/>
            <a:ext cx="8229600" cy="1143000"/>
          </a:xfrm>
        </p:spPr>
        <p:txBody>
          <a:bodyPr/>
          <a:lstStyle/>
          <a:p>
            <a:r>
              <a:rPr lang="en-CA" dirty="0" smtClean="0"/>
              <a:t>How Does It Work?</a:t>
            </a:r>
            <a:endParaRPr lang="en-CA"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7060957"/>
              </p:ext>
            </p:extLst>
          </p:nvPr>
        </p:nvGraphicFramePr>
        <p:xfrm>
          <a:off x="179512" y="908720"/>
          <a:ext cx="8846640" cy="5727888"/>
        </p:xfrm>
        <a:graphic>
          <a:graphicData uri="http://schemas.openxmlformats.org/drawingml/2006/table">
            <a:tbl>
              <a:tblPr firstRow="1" firstCol="1" bandRow="1">
                <a:tableStyleId>{08FB837D-C827-4EFA-A057-4D05807E0F7C}</a:tableStyleId>
              </a:tblPr>
              <a:tblGrid>
                <a:gridCol w="1823732"/>
                <a:gridCol w="7022908"/>
              </a:tblGrid>
              <a:tr h="1004763">
                <a:tc>
                  <a:txBody>
                    <a:bodyPr/>
                    <a:lstStyle/>
                    <a:p>
                      <a:pPr indent="228600">
                        <a:spcAft>
                          <a:spcPts val="0"/>
                        </a:spcAft>
                      </a:pPr>
                      <a:r>
                        <a:rPr lang="en-CA" sz="1600" dirty="0">
                          <a:effectLst/>
                        </a:rPr>
                        <a:t>Competition</a:t>
                      </a:r>
                      <a:endParaRPr lang="en-CA" sz="1600" dirty="0">
                        <a:effectLst/>
                        <a:latin typeface="Calibri"/>
                        <a:ea typeface="Times New Roman"/>
                        <a:cs typeface="Times New Roman"/>
                      </a:endParaRPr>
                    </a:p>
                  </a:txBody>
                  <a:tcPr marL="37341" marR="37341" marT="0" marB="0"/>
                </a:tc>
                <a:tc>
                  <a:txBody>
                    <a:bodyPr/>
                    <a:lstStyle/>
                    <a:p>
                      <a:pPr marL="342900" lvl="0" indent="-342900">
                        <a:spcAft>
                          <a:spcPts val="0"/>
                        </a:spcAft>
                        <a:buFont typeface="+mj-lt"/>
                        <a:buAutoNum type="arabicPeriod"/>
                        <a:tabLst>
                          <a:tab pos="247015" algn="l"/>
                        </a:tabLst>
                      </a:pPr>
                      <a:r>
                        <a:rPr lang="en-CA" sz="1600" dirty="0">
                          <a:effectLst/>
                        </a:rPr>
                        <a:t>Phone manufacturers’ cases – free cases that come with the phone</a:t>
                      </a:r>
                    </a:p>
                    <a:p>
                      <a:pPr marL="342900" lvl="0" indent="-342900">
                        <a:spcAft>
                          <a:spcPts val="0"/>
                        </a:spcAft>
                        <a:buFont typeface="+mj-lt"/>
                        <a:buAutoNum type="arabicPeriod"/>
                        <a:tabLst>
                          <a:tab pos="247015" algn="l"/>
                        </a:tabLst>
                      </a:pPr>
                      <a:r>
                        <a:rPr lang="en-CA" sz="1600" dirty="0">
                          <a:effectLst/>
                        </a:rPr>
                        <a:t>Established cell phone accessories manufacturers (e.g., Griffin) – recognized names that make a full set of accessories</a:t>
                      </a:r>
                    </a:p>
                    <a:p>
                      <a:pPr marL="342900" lvl="0" indent="-342900">
                        <a:spcAft>
                          <a:spcPts val="0"/>
                        </a:spcAft>
                        <a:buFont typeface="+mj-lt"/>
                        <a:buAutoNum type="arabicPeriod"/>
                      </a:pPr>
                      <a:r>
                        <a:rPr lang="en-CA" sz="1600" dirty="0">
                          <a:effectLst/>
                        </a:rPr>
                        <a:t>No cell phone case – consumers can see the full design of the original phone</a:t>
                      </a:r>
                      <a:endParaRPr lang="en-CA" sz="1600" b="0" dirty="0">
                        <a:effectLst/>
                        <a:latin typeface="Calibri"/>
                        <a:ea typeface="Times New Roman"/>
                        <a:cs typeface="Times New Roman"/>
                      </a:endParaRPr>
                    </a:p>
                  </a:txBody>
                  <a:tcPr marL="37341" marR="37341" marT="0" marB="0"/>
                </a:tc>
              </a:tr>
              <a:tr h="803810">
                <a:tc>
                  <a:txBody>
                    <a:bodyPr/>
                    <a:lstStyle/>
                    <a:p>
                      <a:pPr indent="228600">
                        <a:spcAft>
                          <a:spcPts val="0"/>
                        </a:spcAft>
                      </a:pPr>
                      <a:r>
                        <a:rPr lang="en-CA" sz="1600" dirty="0">
                          <a:effectLst/>
                        </a:rPr>
                        <a:t>Team Players</a:t>
                      </a:r>
                      <a:endParaRPr lang="en-CA" sz="1600" dirty="0">
                        <a:effectLst/>
                        <a:latin typeface="Calibri"/>
                        <a:ea typeface="Times New Roman"/>
                        <a:cs typeface="Times New Roman"/>
                      </a:endParaRPr>
                    </a:p>
                  </a:txBody>
                  <a:tcPr marL="37341" marR="37341" marT="0" marB="0"/>
                </a:tc>
                <a:tc>
                  <a:txBody>
                    <a:bodyPr/>
                    <a:lstStyle/>
                    <a:p>
                      <a:pPr indent="228600">
                        <a:spcAft>
                          <a:spcPts val="0"/>
                        </a:spcAft>
                      </a:pPr>
                      <a:r>
                        <a:rPr lang="en-CA" sz="1600" dirty="0">
                          <a:effectLst/>
                        </a:rPr>
                        <a:t>Technical Capabilities – Brian Donnelly</a:t>
                      </a:r>
                    </a:p>
                    <a:p>
                      <a:pPr indent="228600">
                        <a:spcAft>
                          <a:spcPts val="0"/>
                        </a:spcAft>
                      </a:pPr>
                      <a:r>
                        <a:rPr lang="en-CA" sz="1600" dirty="0">
                          <a:effectLst/>
                        </a:rPr>
                        <a:t>Marketing Expert – Jared Frasier</a:t>
                      </a:r>
                    </a:p>
                    <a:p>
                      <a:pPr indent="228600">
                        <a:spcAft>
                          <a:spcPts val="0"/>
                        </a:spcAft>
                      </a:pPr>
                      <a:r>
                        <a:rPr lang="en-CA" sz="1600" dirty="0">
                          <a:effectLst/>
                        </a:rPr>
                        <a:t>Financial Expert – Amanda Blair</a:t>
                      </a:r>
                    </a:p>
                    <a:p>
                      <a:pPr indent="228600">
                        <a:spcAft>
                          <a:spcPts val="0"/>
                        </a:spcAft>
                      </a:pPr>
                      <a:r>
                        <a:rPr lang="en-CA" sz="1600" u="sng" dirty="0">
                          <a:effectLst/>
                        </a:rPr>
                        <a:t>Needed - </a:t>
                      </a:r>
                      <a:r>
                        <a:rPr lang="en-CA" sz="1600" dirty="0">
                          <a:effectLst/>
                        </a:rPr>
                        <a:t>Sales Manager, Patent Lawyer</a:t>
                      </a:r>
                      <a:endParaRPr lang="en-CA" sz="1600" dirty="0">
                        <a:effectLst/>
                        <a:latin typeface="Calibri"/>
                        <a:ea typeface="Times New Roman"/>
                        <a:cs typeface="Times New Roman"/>
                      </a:endParaRPr>
                    </a:p>
                  </a:txBody>
                  <a:tcPr marL="37341" marR="37341" marT="0" marB="0"/>
                </a:tc>
              </a:tr>
              <a:tr h="1004763">
                <a:tc>
                  <a:txBody>
                    <a:bodyPr/>
                    <a:lstStyle/>
                    <a:p>
                      <a:pPr indent="228600">
                        <a:spcAft>
                          <a:spcPts val="0"/>
                        </a:spcAft>
                      </a:pPr>
                      <a:r>
                        <a:rPr lang="en-CA" sz="1600" dirty="0">
                          <a:effectLst/>
                        </a:rPr>
                        <a:t>Marketing</a:t>
                      </a:r>
                      <a:endParaRPr lang="en-CA" sz="1600" dirty="0">
                        <a:effectLst/>
                        <a:latin typeface="Calibri"/>
                        <a:ea typeface="Times New Roman"/>
                        <a:cs typeface="Times New Roman"/>
                      </a:endParaRPr>
                    </a:p>
                  </a:txBody>
                  <a:tcPr marL="37341" marR="37341" marT="0" marB="0"/>
                </a:tc>
                <a:tc>
                  <a:txBody>
                    <a:bodyPr/>
                    <a:lstStyle/>
                    <a:p>
                      <a:pPr marL="342900" lvl="0" indent="-342900">
                        <a:spcAft>
                          <a:spcPts val="0"/>
                        </a:spcAft>
                        <a:buFont typeface="+mj-lt"/>
                        <a:buAutoNum type="arabicPeriod"/>
                        <a:tabLst>
                          <a:tab pos="247015" algn="l"/>
                        </a:tabLst>
                      </a:pPr>
                      <a:r>
                        <a:rPr lang="en-CA" sz="1600">
                          <a:effectLst/>
                        </a:rPr>
                        <a:t>Advertise in cell phone retail stores –often impulse purchases </a:t>
                      </a:r>
                    </a:p>
                    <a:p>
                      <a:pPr marL="342900" lvl="0" indent="-342900">
                        <a:spcAft>
                          <a:spcPts val="0"/>
                        </a:spcAft>
                        <a:buFont typeface="+mj-lt"/>
                        <a:buAutoNum type="arabicPeriod"/>
                        <a:tabLst>
                          <a:tab pos="247015" algn="l"/>
                        </a:tabLst>
                      </a:pPr>
                      <a:r>
                        <a:rPr lang="en-CA" sz="1600">
                          <a:effectLst/>
                        </a:rPr>
                        <a:t>Social networking sites (Facebook, Twitter) –target market uses this </a:t>
                      </a:r>
                    </a:p>
                    <a:p>
                      <a:pPr marL="342900" lvl="0" indent="-342900">
                        <a:spcAft>
                          <a:spcPts val="0"/>
                        </a:spcAft>
                        <a:buFont typeface="+mj-lt"/>
                        <a:buAutoNum type="arabicPeriod"/>
                        <a:tabLst>
                          <a:tab pos="247015" algn="l"/>
                        </a:tabLst>
                      </a:pPr>
                      <a:r>
                        <a:rPr lang="en-CA" sz="1600">
                          <a:effectLst/>
                        </a:rPr>
                        <a:t>Advertise in fashion magazines targeting 18 – 35 year-olds – promotes the use of the cell phone case as a fashion accessory to emphasize individuality</a:t>
                      </a:r>
                      <a:endParaRPr lang="en-CA" sz="1600">
                        <a:effectLst/>
                        <a:latin typeface="Calibri"/>
                        <a:ea typeface="Times New Roman"/>
                        <a:cs typeface="Times New Roman"/>
                      </a:endParaRPr>
                    </a:p>
                  </a:txBody>
                  <a:tcPr marL="37341" marR="37341" marT="0" marB="0"/>
                </a:tc>
              </a:tr>
              <a:tr h="327482">
                <a:tc>
                  <a:txBody>
                    <a:bodyPr/>
                    <a:lstStyle/>
                    <a:p>
                      <a:pPr indent="228600">
                        <a:spcAft>
                          <a:spcPts val="0"/>
                        </a:spcAft>
                      </a:pPr>
                      <a:r>
                        <a:rPr lang="en-CA" sz="1600" dirty="0">
                          <a:effectLst/>
                        </a:rPr>
                        <a:t>Projected Sales</a:t>
                      </a:r>
                      <a:endParaRPr lang="en-CA" sz="1600" dirty="0">
                        <a:effectLst/>
                        <a:latin typeface="Calibri"/>
                        <a:ea typeface="Times New Roman"/>
                        <a:cs typeface="Times New Roman"/>
                      </a:endParaRPr>
                    </a:p>
                  </a:txBody>
                  <a:tcPr marL="37341" marR="37341" marT="0" marB="0"/>
                </a:tc>
                <a:tc>
                  <a:txBody>
                    <a:bodyPr/>
                    <a:lstStyle/>
                    <a:p>
                      <a:pPr indent="228600">
                        <a:spcAft>
                          <a:spcPts val="0"/>
                        </a:spcAft>
                      </a:pPr>
                      <a:r>
                        <a:rPr lang="en-CA" sz="1600" dirty="0">
                          <a:effectLst/>
                        </a:rPr>
                        <a:t>Q1 – $15,000, Q2 – $23,000, Q3 – $27,000, Q4 – $33,000 = $97,500 for the year</a:t>
                      </a:r>
                      <a:endParaRPr lang="en-CA" sz="1600" dirty="0">
                        <a:effectLst/>
                        <a:latin typeface="Calibri"/>
                        <a:ea typeface="Times New Roman"/>
                        <a:cs typeface="Times New Roman"/>
                      </a:endParaRPr>
                    </a:p>
                  </a:txBody>
                  <a:tcPr marL="37341" marR="37341" marT="0" marB="0"/>
                </a:tc>
              </a:tr>
              <a:tr h="401905">
                <a:tc>
                  <a:txBody>
                    <a:bodyPr/>
                    <a:lstStyle/>
                    <a:p>
                      <a:pPr indent="228600">
                        <a:spcAft>
                          <a:spcPts val="0"/>
                        </a:spcAft>
                      </a:pPr>
                      <a:r>
                        <a:rPr lang="en-CA" sz="1600" dirty="0">
                          <a:effectLst/>
                        </a:rPr>
                        <a:t>Vision</a:t>
                      </a:r>
                      <a:endParaRPr lang="en-CA" sz="1600" dirty="0">
                        <a:effectLst/>
                        <a:latin typeface="Calibri"/>
                        <a:ea typeface="Times New Roman"/>
                        <a:cs typeface="Times New Roman"/>
                      </a:endParaRPr>
                    </a:p>
                  </a:txBody>
                  <a:tcPr marL="37341" marR="37341" marT="0" marB="0"/>
                </a:tc>
                <a:tc>
                  <a:txBody>
                    <a:bodyPr/>
                    <a:lstStyle/>
                    <a:p>
                      <a:pPr indent="228600">
                        <a:spcAft>
                          <a:spcPts val="0"/>
                        </a:spcAft>
                      </a:pPr>
                      <a:r>
                        <a:rPr lang="en-CA" sz="1600">
                          <a:effectLst/>
                        </a:rPr>
                        <a:t>To be the most popular phone accessory for 18-35 year old smart phone users.</a:t>
                      </a:r>
                      <a:endParaRPr lang="en-CA" sz="1600">
                        <a:effectLst/>
                        <a:latin typeface="Calibri"/>
                        <a:ea typeface="Times New Roman"/>
                        <a:cs typeface="Times New Roman"/>
                      </a:endParaRPr>
                    </a:p>
                  </a:txBody>
                  <a:tcPr marL="37341" marR="37341" marT="0" marB="0"/>
                </a:tc>
              </a:tr>
              <a:tr h="1038255">
                <a:tc>
                  <a:txBody>
                    <a:bodyPr/>
                    <a:lstStyle/>
                    <a:p>
                      <a:pPr indent="228600">
                        <a:spcAft>
                          <a:spcPts val="0"/>
                        </a:spcAft>
                      </a:pPr>
                      <a:r>
                        <a:rPr lang="en-CA" sz="1600" dirty="0">
                          <a:effectLst/>
                        </a:rPr>
                        <a:t>Growth Stages</a:t>
                      </a:r>
                    </a:p>
                    <a:p>
                      <a:pPr indent="228600">
                        <a:spcAft>
                          <a:spcPts val="0"/>
                        </a:spcAft>
                      </a:pPr>
                      <a:r>
                        <a:rPr lang="en-CA" sz="1600" dirty="0">
                          <a:effectLst/>
                        </a:rPr>
                        <a:t> </a:t>
                      </a:r>
                      <a:endParaRPr lang="en-CA" sz="1600" dirty="0">
                        <a:effectLst/>
                        <a:latin typeface="Calibri"/>
                        <a:ea typeface="Times New Roman"/>
                        <a:cs typeface="Times New Roman"/>
                      </a:endParaRPr>
                    </a:p>
                  </a:txBody>
                  <a:tcPr marL="37341" marR="37341" marT="0" marB="0"/>
                </a:tc>
                <a:tc>
                  <a:txBody>
                    <a:bodyPr/>
                    <a:lstStyle/>
                    <a:p>
                      <a:pPr marL="342900" lvl="0" indent="-342900">
                        <a:spcAft>
                          <a:spcPts val="0"/>
                        </a:spcAft>
                        <a:buFont typeface="+mj-lt"/>
                        <a:buAutoNum type="arabicPeriod"/>
                      </a:pPr>
                      <a:r>
                        <a:rPr lang="en-CA" sz="1600" dirty="0">
                          <a:effectLst/>
                        </a:rPr>
                        <a:t>Business launch – successfully launch product</a:t>
                      </a:r>
                    </a:p>
                    <a:p>
                      <a:pPr marL="342900" lvl="0" indent="-342900">
                        <a:spcAft>
                          <a:spcPts val="0"/>
                        </a:spcAft>
                        <a:buFont typeface="+mj-lt"/>
                        <a:buAutoNum type="arabicPeriod"/>
                      </a:pPr>
                      <a:r>
                        <a:rPr lang="en-CA" sz="1600" dirty="0">
                          <a:effectLst/>
                        </a:rPr>
                        <a:t>Start-up – Build consumer awareness / demand through advertising</a:t>
                      </a:r>
                    </a:p>
                    <a:p>
                      <a:pPr marL="342900" lvl="0" indent="-342900">
                        <a:spcAft>
                          <a:spcPts val="0"/>
                        </a:spcAft>
                        <a:buFont typeface="+mj-lt"/>
                        <a:buAutoNum type="arabicPeriod"/>
                      </a:pPr>
                      <a:r>
                        <a:rPr lang="en-CA" sz="1600" dirty="0">
                          <a:effectLst/>
                        </a:rPr>
                        <a:t>Rapid growth – Successfully ship products and build a loyal customer base</a:t>
                      </a:r>
                    </a:p>
                    <a:p>
                      <a:pPr marL="342900" lvl="0" indent="-342900">
                        <a:spcAft>
                          <a:spcPts val="0"/>
                        </a:spcAft>
                        <a:buFont typeface="+mj-lt"/>
                        <a:buAutoNum type="arabicPeriod"/>
                      </a:pPr>
                      <a:r>
                        <a:rPr lang="en-CA" sz="1600" dirty="0">
                          <a:effectLst/>
                        </a:rPr>
                        <a:t>Maturity – Be sought out by celebrities and high profile fashion designers </a:t>
                      </a:r>
                      <a:endParaRPr lang="en-CA" sz="1600" dirty="0">
                        <a:effectLst/>
                        <a:latin typeface="Calibri"/>
                        <a:ea typeface="Times New Roman"/>
                        <a:cs typeface="Times New Roman"/>
                      </a:endParaRPr>
                    </a:p>
                  </a:txBody>
                  <a:tcPr marL="37341" marR="37341" marT="0" marB="0"/>
                </a:tc>
              </a:tr>
              <a:tr h="803810">
                <a:tc>
                  <a:txBody>
                    <a:bodyPr/>
                    <a:lstStyle/>
                    <a:p>
                      <a:pPr indent="228600">
                        <a:spcAft>
                          <a:spcPts val="0"/>
                        </a:spcAft>
                      </a:pPr>
                      <a:r>
                        <a:rPr lang="en-CA" sz="1600" dirty="0">
                          <a:effectLst/>
                        </a:rPr>
                        <a:t>Action Plan</a:t>
                      </a:r>
                    </a:p>
                    <a:p>
                      <a:pPr indent="228600">
                        <a:spcAft>
                          <a:spcPts val="0"/>
                        </a:spcAft>
                      </a:pPr>
                      <a:r>
                        <a:rPr lang="en-CA" sz="1600" dirty="0">
                          <a:effectLst/>
                        </a:rPr>
                        <a:t> </a:t>
                      </a:r>
                      <a:endParaRPr lang="en-CA" sz="1600" dirty="0">
                        <a:effectLst/>
                        <a:latin typeface="Calibri"/>
                        <a:ea typeface="Times New Roman"/>
                        <a:cs typeface="Times New Roman"/>
                      </a:endParaRPr>
                    </a:p>
                  </a:txBody>
                  <a:tcPr marL="37341" marR="37341" marT="0" marB="0"/>
                </a:tc>
                <a:tc>
                  <a:txBody>
                    <a:bodyPr/>
                    <a:lstStyle/>
                    <a:p>
                      <a:pPr marL="342900" lvl="0" indent="-342900">
                        <a:spcAft>
                          <a:spcPts val="0"/>
                        </a:spcAft>
                        <a:buFont typeface="+mj-lt"/>
                        <a:buAutoNum type="arabicPeriod"/>
                      </a:pPr>
                      <a:r>
                        <a:rPr lang="en-CA" sz="1600" dirty="0">
                          <a:effectLst/>
                        </a:rPr>
                        <a:t>Find missing staff</a:t>
                      </a:r>
                    </a:p>
                    <a:p>
                      <a:pPr marL="342900" lvl="0" indent="-342900">
                        <a:spcAft>
                          <a:spcPts val="0"/>
                        </a:spcAft>
                        <a:buFont typeface="+mj-lt"/>
                        <a:buAutoNum type="arabicPeriod"/>
                      </a:pPr>
                      <a:r>
                        <a:rPr lang="en-CA" sz="1600" dirty="0">
                          <a:effectLst/>
                        </a:rPr>
                        <a:t>Register business</a:t>
                      </a:r>
                    </a:p>
                    <a:p>
                      <a:pPr marL="342900" lvl="0" indent="-342900">
                        <a:spcAft>
                          <a:spcPts val="0"/>
                        </a:spcAft>
                        <a:buFont typeface="+mj-lt"/>
                        <a:buAutoNum type="arabicPeriod"/>
                      </a:pPr>
                      <a:r>
                        <a:rPr lang="en-CA" sz="1600" dirty="0">
                          <a:effectLst/>
                        </a:rPr>
                        <a:t>Create website</a:t>
                      </a:r>
                    </a:p>
                    <a:p>
                      <a:pPr marL="342900" lvl="0" indent="-342900">
                        <a:spcAft>
                          <a:spcPts val="0"/>
                        </a:spcAft>
                        <a:buFont typeface="+mj-lt"/>
                        <a:buAutoNum type="arabicPeriod"/>
                      </a:pPr>
                      <a:r>
                        <a:rPr lang="en-CA" sz="1600" dirty="0">
                          <a:effectLst/>
                        </a:rPr>
                        <a:t>Create product prototypes</a:t>
                      </a:r>
                      <a:endParaRPr lang="en-CA" sz="1600" dirty="0">
                        <a:effectLst/>
                        <a:latin typeface="Calibri"/>
                        <a:ea typeface="Times New Roman"/>
                        <a:cs typeface="Times New Roman"/>
                      </a:endParaRPr>
                    </a:p>
                  </a:txBody>
                  <a:tcPr marL="37341" marR="37341" marT="0" marB="0"/>
                </a:tc>
              </a:tr>
            </a:tbl>
          </a:graphicData>
        </a:graphic>
      </p:graphicFrame>
      <p:sp>
        <p:nvSpPr>
          <p:cNvPr id="2" name="Footer Placeholder 1"/>
          <p:cNvSpPr>
            <a:spLocks noGrp="1"/>
          </p:cNvSpPr>
          <p:nvPr>
            <p:ph type="ftr" sz="quarter" idx="11"/>
          </p:nvPr>
        </p:nvSpPr>
        <p:spPr>
          <a:xfrm>
            <a:off x="4399805" y="6592267"/>
            <a:ext cx="4060627" cy="365125"/>
          </a:xfrm>
        </p:spPr>
        <p:txBody>
          <a:bodyPr/>
          <a:lstStyle/>
          <a:p>
            <a:r>
              <a:rPr lang="en-CA" dirty="0" smtClean="0"/>
              <a:t>www.SmallBusinessSolver.com © 2018</a:t>
            </a:r>
            <a:endParaRPr lang="en-CA" dirty="0"/>
          </a:p>
        </p:txBody>
      </p:sp>
    </p:spTree>
    <p:extLst>
      <p:ext uri="{BB962C8B-B14F-4D97-AF65-F5344CB8AC3E}">
        <p14:creationId xmlns:p14="http://schemas.microsoft.com/office/powerpoint/2010/main" val="41066453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Top Mistakes To Avoid</a:t>
            </a:r>
            <a:endParaRPr lang="en-CA" dirty="0"/>
          </a:p>
        </p:txBody>
      </p:sp>
      <p:sp>
        <p:nvSpPr>
          <p:cNvPr id="5" name="Content Placeholder 4"/>
          <p:cNvSpPr>
            <a:spLocks noGrp="1"/>
          </p:cNvSpPr>
          <p:nvPr>
            <p:ph sz="half" idx="1"/>
          </p:nvPr>
        </p:nvSpPr>
        <p:spPr>
          <a:xfrm>
            <a:off x="4716016" y="2071389"/>
            <a:ext cx="4038600" cy="4525963"/>
          </a:xfrm>
        </p:spPr>
        <p:txBody>
          <a:bodyPr>
            <a:normAutofit/>
          </a:bodyPr>
          <a:lstStyle/>
          <a:p>
            <a:pPr lvl="0"/>
            <a:r>
              <a:rPr lang="en-CA" dirty="0"/>
              <a:t>Writing a business plan when it isn’t necessary</a:t>
            </a:r>
          </a:p>
          <a:p>
            <a:pPr lvl="0"/>
            <a:r>
              <a:rPr lang="en-CA" dirty="0"/>
              <a:t>Re-writing a business plan when it isn’t necessary</a:t>
            </a:r>
          </a:p>
          <a:p>
            <a:pPr lvl="0"/>
            <a:r>
              <a:rPr lang="en-CA" dirty="0"/>
              <a:t>Writing a business plan that is too long and therefore not useful</a:t>
            </a:r>
          </a:p>
          <a:p>
            <a:pPr lvl="0"/>
            <a:r>
              <a:rPr lang="en-CA" dirty="0"/>
              <a:t>Not writing any of your plans down on paper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45132"/>
          <a:stretch/>
        </p:blipFill>
        <p:spPr>
          <a:xfrm>
            <a:off x="0" y="2060848"/>
            <a:ext cx="3851920" cy="4680181"/>
          </a:xfrm>
          <a:prstGeom prst="rect">
            <a:avLst/>
          </a:prstGeom>
        </p:spPr>
      </p:pic>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3234634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Now What?</a:t>
            </a:r>
            <a:endParaRPr lang="en-CA" dirty="0"/>
          </a:p>
        </p:txBody>
      </p:sp>
      <p:sp>
        <p:nvSpPr>
          <p:cNvPr id="4" name="Content Placeholder 3"/>
          <p:cNvSpPr>
            <a:spLocks noGrp="1"/>
          </p:cNvSpPr>
          <p:nvPr>
            <p:ph sz="half" idx="1"/>
          </p:nvPr>
        </p:nvSpPr>
        <p:spPr/>
        <p:txBody>
          <a:bodyPr>
            <a:normAutofit/>
          </a:bodyPr>
          <a:lstStyle/>
          <a:p>
            <a:pPr lvl="1">
              <a:buFont typeface="Wingdings" pitchFamily="2" charset="2"/>
              <a:buChar char="§"/>
            </a:pPr>
            <a:r>
              <a:rPr lang="en-CA" dirty="0" smtClean="0"/>
              <a:t>Create </a:t>
            </a:r>
            <a:r>
              <a:rPr lang="en-CA" dirty="0"/>
              <a:t>your 30-Second Commercial</a:t>
            </a:r>
          </a:p>
          <a:p>
            <a:pPr lvl="1">
              <a:buFont typeface="Wingdings" pitchFamily="2" charset="2"/>
              <a:buChar char="§"/>
            </a:pPr>
            <a:r>
              <a:rPr lang="en-CA" dirty="0"/>
              <a:t>Keep track of the external environment </a:t>
            </a:r>
            <a:endParaRPr lang="en-CA" dirty="0" smtClean="0"/>
          </a:p>
          <a:p>
            <a:pPr lvl="1">
              <a:buFont typeface="Wingdings" pitchFamily="2" charset="2"/>
              <a:buChar char="§"/>
            </a:pPr>
            <a:r>
              <a:rPr lang="en-CA" dirty="0" smtClean="0"/>
              <a:t>Keep </a:t>
            </a:r>
            <a:r>
              <a:rPr lang="en-CA" dirty="0"/>
              <a:t>track </a:t>
            </a:r>
            <a:r>
              <a:rPr lang="en-CA" dirty="0" smtClean="0"/>
              <a:t>of sales</a:t>
            </a:r>
            <a:endParaRPr lang="en-CA" dirty="0"/>
          </a:p>
          <a:p>
            <a:pPr lvl="1">
              <a:buFont typeface="Wingdings" pitchFamily="2" charset="2"/>
              <a:buChar char="§"/>
            </a:pPr>
            <a:r>
              <a:rPr lang="en-CA" dirty="0"/>
              <a:t>Update your marketing </a:t>
            </a:r>
            <a:r>
              <a:rPr lang="en-CA" dirty="0" smtClean="0"/>
              <a:t>strategy</a:t>
            </a:r>
            <a:endParaRPr lang="en-CA" dirty="0"/>
          </a:p>
          <a:p>
            <a:pPr lvl="1">
              <a:buFont typeface="Wingdings" pitchFamily="2" charset="2"/>
              <a:buChar char="§"/>
            </a:pPr>
            <a:r>
              <a:rPr lang="en-CA" dirty="0"/>
              <a:t>Monitor your growth </a:t>
            </a:r>
            <a:endParaRPr lang="en-CA" dirty="0" smtClean="0"/>
          </a:p>
          <a:p>
            <a:pPr lvl="1">
              <a:buFont typeface="Wingdings" pitchFamily="2" charset="2"/>
              <a:buChar char="§"/>
            </a:pPr>
            <a:r>
              <a:rPr lang="en-CA" dirty="0" smtClean="0"/>
              <a:t>Review </a:t>
            </a:r>
            <a:r>
              <a:rPr lang="en-CA" dirty="0"/>
              <a:t>your business </a:t>
            </a:r>
            <a:r>
              <a:rPr lang="en-CA" dirty="0" smtClean="0"/>
              <a:t>plan</a:t>
            </a:r>
            <a:endParaRPr lang="en-CA" dirty="0"/>
          </a:p>
        </p:txBody>
      </p:sp>
      <p:sp>
        <p:nvSpPr>
          <p:cNvPr id="7" name="Content Placeholder 6"/>
          <p:cNvSpPr>
            <a:spLocks noGrp="1"/>
          </p:cNvSpPr>
          <p:nvPr>
            <p:ph sz="half" idx="2"/>
          </p:nvPr>
        </p:nvSpPr>
        <p:spPr/>
        <p:txBody>
          <a:bodyPr/>
          <a:lstStyle/>
          <a:p>
            <a:endParaRPr lang="en-CA"/>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2438" r="19288"/>
          <a:stretch/>
        </p:blipFill>
        <p:spPr>
          <a:xfrm>
            <a:off x="4427984" y="1844824"/>
            <a:ext cx="4441322" cy="5085184"/>
          </a:xfrm>
          <a:prstGeom prst="rect">
            <a:avLst/>
          </a:prstGeom>
        </p:spPr>
      </p:pic>
      <p:sp>
        <p:nvSpPr>
          <p:cNvPr id="2" name="Footer Placeholder 1"/>
          <p:cNvSpPr>
            <a:spLocks noGrp="1"/>
          </p:cNvSpPr>
          <p:nvPr>
            <p:ph type="ftr" sz="quarter" idx="11"/>
          </p:nvPr>
        </p:nvSpPr>
        <p:spPr/>
        <p:txBody>
          <a:bodyPr/>
          <a:lstStyle/>
          <a:p>
            <a:r>
              <a:rPr lang="en-CA" smtClean="0"/>
              <a:t>www.SmallBusinessSolver.com © 2018</a:t>
            </a:r>
            <a:endParaRPr lang="en-CA"/>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Key Points</a:t>
            </a:r>
            <a:endParaRPr lang="en-CA" dirty="0"/>
          </a:p>
        </p:txBody>
      </p:sp>
      <p:sp>
        <p:nvSpPr>
          <p:cNvPr id="4" name="Content Placeholder 3"/>
          <p:cNvSpPr>
            <a:spLocks noGrp="1"/>
          </p:cNvSpPr>
          <p:nvPr>
            <p:ph sz="half" idx="1"/>
          </p:nvPr>
        </p:nvSpPr>
        <p:spPr>
          <a:xfrm>
            <a:off x="5071070" y="1988840"/>
            <a:ext cx="4038600" cy="5040560"/>
          </a:xfrm>
        </p:spPr>
        <p:txBody>
          <a:bodyPr>
            <a:normAutofit fontScale="55000" lnSpcReduction="20000"/>
          </a:bodyPr>
          <a:lstStyle/>
          <a:p>
            <a:pPr lvl="0"/>
            <a:r>
              <a:rPr lang="en-CA" dirty="0"/>
              <a:t>Pain &amp; Solution </a:t>
            </a:r>
          </a:p>
          <a:p>
            <a:pPr lvl="0"/>
            <a:r>
              <a:rPr lang="en-CA" dirty="0"/>
              <a:t>Offering </a:t>
            </a:r>
          </a:p>
          <a:p>
            <a:pPr lvl="0"/>
            <a:r>
              <a:rPr lang="en-CA" dirty="0"/>
              <a:t>Target Market </a:t>
            </a:r>
          </a:p>
          <a:p>
            <a:pPr lvl="0"/>
            <a:r>
              <a:rPr lang="en-CA" dirty="0"/>
              <a:t>Uniqueness </a:t>
            </a:r>
          </a:p>
          <a:p>
            <a:pPr lvl="0"/>
            <a:r>
              <a:rPr lang="en-CA" dirty="0"/>
              <a:t>Mission</a:t>
            </a:r>
          </a:p>
          <a:p>
            <a:pPr lvl="0"/>
            <a:r>
              <a:rPr lang="en-CA" dirty="0"/>
              <a:t>Trends  &amp; Competition</a:t>
            </a:r>
          </a:p>
          <a:p>
            <a:pPr lvl="0"/>
            <a:r>
              <a:rPr lang="en-CA" dirty="0"/>
              <a:t>Team Players</a:t>
            </a:r>
          </a:p>
          <a:p>
            <a:pPr lvl="0"/>
            <a:r>
              <a:rPr lang="en-CA" dirty="0"/>
              <a:t>Marketing </a:t>
            </a:r>
          </a:p>
          <a:p>
            <a:pPr lvl="0"/>
            <a:r>
              <a:rPr lang="en-CA" dirty="0"/>
              <a:t>Projected Sales</a:t>
            </a:r>
          </a:p>
          <a:p>
            <a:pPr lvl="0"/>
            <a:r>
              <a:rPr lang="en-CA" dirty="0"/>
              <a:t>Vision</a:t>
            </a:r>
          </a:p>
          <a:p>
            <a:pPr lvl="0"/>
            <a:r>
              <a:rPr lang="en-CA" dirty="0"/>
              <a:t>Growth Stages</a:t>
            </a:r>
          </a:p>
          <a:p>
            <a:pPr lvl="0"/>
            <a:r>
              <a:rPr lang="en-CA" dirty="0"/>
              <a:t>Action Plan</a:t>
            </a:r>
          </a:p>
          <a:p>
            <a:r>
              <a:rPr lang="en-CA" dirty="0" smtClean="0"/>
              <a:t>Example</a:t>
            </a:r>
            <a:endParaRPr lang="en-CA" dirty="0"/>
          </a:p>
          <a:p>
            <a:r>
              <a:rPr lang="en-CA" dirty="0"/>
              <a:t>What not to do</a:t>
            </a:r>
          </a:p>
          <a:p>
            <a:r>
              <a:rPr lang="en-CA" dirty="0"/>
              <a:t>Your next steps</a:t>
            </a:r>
          </a:p>
          <a:p>
            <a:r>
              <a:rPr lang="en-CA" dirty="0"/>
              <a:t>Wrap up</a:t>
            </a:r>
            <a:endParaRPr lang="en-CA" dirty="0" smtClean="0"/>
          </a:p>
        </p:txBody>
      </p:sp>
      <p:pic>
        <p:nvPicPr>
          <p:cNvPr id="7"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1" r="52072"/>
          <a:stretch/>
        </p:blipFill>
        <p:spPr>
          <a:xfrm>
            <a:off x="609349" y="1851842"/>
            <a:ext cx="3314579" cy="5177558"/>
          </a:xfrm>
          <a:prstGeom prst="rect">
            <a:avLst/>
          </a:prstGeom>
        </p:spPr>
      </p:pic>
      <p:sp>
        <p:nvSpPr>
          <p:cNvPr id="2" name="Footer Placeholder 1"/>
          <p:cNvSpPr>
            <a:spLocks noGrp="1"/>
          </p:cNvSpPr>
          <p:nvPr>
            <p:ph type="ftr" sz="quarter" idx="11"/>
          </p:nvPr>
        </p:nvSpPr>
        <p:spPr>
          <a:xfrm>
            <a:off x="5119885" y="6520259"/>
            <a:ext cx="4060627" cy="365125"/>
          </a:xfrm>
        </p:spPr>
        <p:txBody>
          <a:bodyPr/>
          <a:lstStyle/>
          <a:p>
            <a:r>
              <a:rPr lang="en-CA" smtClean="0"/>
              <a:t>www.SmallBusinessSolver.com © 2018</a:t>
            </a:r>
            <a:endParaRPr lang="en-CA"/>
          </a:p>
        </p:txBody>
      </p:sp>
    </p:spTree>
    <p:extLst>
      <p:ext uri="{BB962C8B-B14F-4D97-AF65-F5344CB8AC3E}">
        <p14:creationId xmlns:p14="http://schemas.microsoft.com/office/powerpoint/2010/main" val="1350242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The Goal</a:t>
            </a:r>
            <a:endParaRPr lang="en-CA" dirty="0"/>
          </a:p>
        </p:txBody>
      </p:sp>
      <p:sp>
        <p:nvSpPr>
          <p:cNvPr id="3" name="Subtitle 2"/>
          <p:cNvSpPr>
            <a:spLocks noGrp="1"/>
          </p:cNvSpPr>
          <p:nvPr>
            <p:ph sz="half" idx="1"/>
          </p:nvPr>
        </p:nvSpPr>
        <p:spPr>
          <a:xfrm>
            <a:off x="457200" y="1495325"/>
            <a:ext cx="3106688" cy="4525963"/>
          </a:xfrm>
        </p:spPr>
        <p:txBody>
          <a:bodyPr>
            <a:normAutofit fontScale="92500" lnSpcReduction="10000"/>
          </a:bodyPr>
          <a:lstStyle/>
          <a:p>
            <a:pPr marL="0" indent="0" algn="ctr">
              <a:buNone/>
            </a:pPr>
            <a:endParaRPr lang="en-CA" sz="3800" dirty="0" smtClean="0">
              <a:solidFill>
                <a:schemeClr val="tx1">
                  <a:lumMod val="75000"/>
                  <a:lumOff val="25000"/>
                </a:schemeClr>
              </a:solidFill>
            </a:endParaRPr>
          </a:p>
          <a:p>
            <a:pPr marL="0" indent="0" algn="ctr">
              <a:buNone/>
            </a:pPr>
            <a:r>
              <a:rPr lang="en-CA" sz="3600" dirty="0">
                <a:solidFill>
                  <a:schemeClr val="tx1">
                    <a:lumMod val="85000"/>
                    <a:lumOff val="15000"/>
                  </a:schemeClr>
                </a:solidFill>
              </a:rPr>
              <a:t>A single </a:t>
            </a:r>
            <a:endParaRPr lang="en-CA" sz="3600" dirty="0" smtClean="0">
              <a:solidFill>
                <a:schemeClr val="tx1">
                  <a:lumMod val="85000"/>
                  <a:lumOff val="15000"/>
                </a:schemeClr>
              </a:solidFill>
            </a:endParaRPr>
          </a:p>
          <a:p>
            <a:pPr marL="0" indent="0" algn="ctr">
              <a:buNone/>
            </a:pPr>
            <a:r>
              <a:rPr lang="en-CA" sz="3600" dirty="0" smtClean="0">
                <a:solidFill>
                  <a:schemeClr val="tx1">
                    <a:lumMod val="85000"/>
                    <a:lumOff val="15000"/>
                  </a:schemeClr>
                </a:solidFill>
              </a:rPr>
              <a:t>platform </a:t>
            </a:r>
            <a:r>
              <a:rPr lang="en-CA" sz="3600" dirty="0">
                <a:solidFill>
                  <a:schemeClr val="tx1">
                    <a:lumMod val="85000"/>
                    <a:lumOff val="15000"/>
                  </a:schemeClr>
                </a:solidFill>
              </a:rPr>
              <a:t>that communicates all of the pertinent information about your business. </a:t>
            </a:r>
            <a:r>
              <a:rPr lang="en-CA" sz="3600" dirty="0"/>
              <a:t>	</a:t>
            </a:r>
          </a:p>
        </p:txBody>
      </p:sp>
      <p:sp>
        <p:nvSpPr>
          <p:cNvPr id="4" name="Content Placeholder 3"/>
          <p:cNvSpPr>
            <a:spLocks noGrp="1"/>
          </p:cNvSpPr>
          <p:nvPr>
            <p:ph sz="half" idx="2"/>
          </p:nvPr>
        </p:nvSpPr>
        <p:spPr/>
        <p:txBody>
          <a:bodyPr/>
          <a:lstStyle/>
          <a:p>
            <a:endParaRPr lang="en-CA"/>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2678" y="2290157"/>
            <a:ext cx="3653444" cy="3649287"/>
          </a:xfrm>
          <a:prstGeom prst="rect">
            <a:avLst/>
          </a:prstGeom>
        </p:spPr>
      </p:pic>
      <p:sp>
        <p:nvSpPr>
          <p:cNvPr id="5" name="Footer Placeholder 4"/>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4116715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122"/>
            <a:ext cx="9144000" cy="6093756"/>
          </a:xfrm>
          <a:prstGeom prst="rect">
            <a:avLst/>
          </a:prstGeom>
        </p:spPr>
      </p:pic>
      <p:sp>
        <p:nvSpPr>
          <p:cNvPr id="6" name="Rounded Rectangle 5"/>
          <p:cNvSpPr/>
          <p:nvPr/>
        </p:nvSpPr>
        <p:spPr>
          <a:xfrm>
            <a:off x="3707904" y="1268760"/>
            <a:ext cx="4536504" cy="46805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3200" b="1" dirty="0">
                <a:solidFill>
                  <a:srgbClr val="002060"/>
                </a:solidFill>
              </a:rPr>
              <a:t>Plan as much as you need to. There will come a point when action is more important than planning.</a:t>
            </a:r>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32808549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The Goal</a:t>
            </a:r>
            <a:endParaRPr lang="en-CA" dirty="0"/>
          </a:p>
        </p:txBody>
      </p:sp>
      <p:sp>
        <p:nvSpPr>
          <p:cNvPr id="3" name="Subtitle 2"/>
          <p:cNvSpPr>
            <a:spLocks noGrp="1"/>
          </p:cNvSpPr>
          <p:nvPr>
            <p:ph sz="half" idx="1"/>
          </p:nvPr>
        </p:nvSpPr>
        <p:spPr>
          <a:xfrm>
            <a:off x="323528" y="1999381"/>
            <a:ext cx="3394720" cy="4525963"/>
          </a:xfrm>
        </p:spPr>
        <p:txBody>
          <a:bodyPr>
            <a:normAutofit/>
          </a:bodyPr>
          <a:lstStyle/>
          <a:p>
            <a:pPr marL="0" indent="0">
              <a:buNone/>
            </a:pPr>
            <a:r>
              <a:rPr lang="en-CA" sz="4000" dirty="0">
                <a:solidFill>
                  <a:schemeClr val="tx1">
                    <a:lumMod val="85000"/>
                    <a:lumOff val="15000"/>
                  </a:schemeClr>
                </a:solidFill>
              </a:rPr>
              <a:t>A single platform that </a:t>
            </a:r>
            <a:r>
              <a:rPr lang="en-CA" sz="4000" dirty="0" smtClean="0">
                <a:solidFill>
                  <a:schemeClr val="tx1">
                    <a:lumMod val="85000"/>
                    <a:lumOff val="15000"/>
                  </a:schemeClr>
                </a:solidFill>
              </a:rPr>
              <a:t>communicates </a:t>
            </a:r>
            <a:r>
              <a:rPr lang="en-CA" sz="4000" dirty="0">
                <a:solidFill>
                  <a:schemeClr val="tx1">
                    <a:lumMod val="85000"/>
                    <a:lumOff val="15000"/>
                  </a:schemeClr>
                </a:solidFill>
              </a:rPr>
              <a:t>all of the pertinent information about your business. </a:t>
            </a:r>
            <a:r>
              <a:rPr lang="en-CA" sz="4000" dirty="0"/>
              <a:t>	</a:t>
            </a:r>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212" y="2298204"/>
            <a:ext cx="5449788" cy="3633192"/>
          </a:xfrm>
          <a:prstGeom prst="rect">
            <a:avLst/>
          </a:prstGeom>
        </p:spPr>
      </p:pic>
      <p:sp>
        <p:nvSpPr>
          <p:cNvPr id="4" name="Footer Placeholder 3"/>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10676231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Key Points</a:t>
            </a:r>
            <a:endParaRPr lang="en-CA" dirty="0"/>
          </a:p>
        </p:txBody>
      </p:sp>
      <p:sp>
        <p:nvSpPr>
          <p:cNvPr id="4" name="Content Placeholder 3"/>
          <p:cNvSpPr>
            <a:spLocks noGrp="1"/>
          </p:cNvSpPr>
          <p:nvPr>
            <p:ph sz="half" idx="1"/>
          </p:nvPr>
        </p:nvSpPr>
        <p:spPr>
          <a:xfrm>
            <a:off x="179512" y="1916832"/>
            <a:ext cx="4038600" cy="5040560"/>
          </a:xfrm>
        </p:spPr>
        <p:txBody>
          <a:bodyPr>
            <a:normAutofit/>
          </a:bodyPr>
          <a:lstStyle/>
          <a:p>
            <a:pPr lvl="0"/>
            <a:r>
              <a:rPr lang="en-CA" dirty="0" smtClean="0"/>
              <a:t>Pain &amp; Solution </a:t>
            </a:r>
          </a:p>
          <a:p>
            <a:pPr lvl="0"/>
            <a:r>
              <a:rPr lang="en-CA" dirty="0"/>
              <a:t>Offering </a:t>
            </a:r>
            <a:endParaRPr lang="en-CA" dirty="0" smtClean="0"/>
          </a:p>
          <a:p>
            <a:pPr lvl="0"/>
            <a:r>
              <a:rPr lang="en-CA" dirty="0" smtClean="0"/>
              <a:t>Target Market </a:t>
            </a:r>
          </a:p>
          <a:p>
            <a:pPr lvl="0"/>
            <a:r>
              <a:rPr lang="en-CA" dirty="0" smtClean="0"/>
              <a:t>Uniqueness </a:t>
            </a:r>
          </a:p>
          <a:p>
            <a:pPr lvl="0"/>
            <a:r>
              <a:rPr lang="en-CA" dirty="0" smtClean="0"/>
              <a:t>Mission</a:t>
            </a:r>
          </a:p>
          <a:p>
            <a:pPr lvl="0"/>
            <a:r>
              <a:rPr lang="en-CA" dirty="0" smtClean="0"/>
              <a:t>Trends  &amp; Competition</a:t>
            </a:r>
          </a:p>
          <a:p>
            <a:pPr lvl="0"/>
            <a:r>
              <a:rPr lang="en-CA" dirty="0" smtClean="0"/>
              <a:t>Team Players</a:t>
            </a:r>
          </a:p>
          <a:p>
            <a:pPr lvl="0"/>
            <a:r>
              <a:rPr lang="en-CA" dirty="0" smtClean="0"/>
              <a:t>Marketing </a:t>
            </a:r>
          </a:p>
        </p:txBody>
      </p:sp>
      <p:sp>
        <p:nvSpPr>
          <p:cNvPr id="7" name="Content Placeholder 3"/>
          <p:cNvSpPr>
            <a:spLocks noGrp="1"/>
          </p:cNvSpPr>
          <p:nvPr>
            <p:ph sz="half" idx="1"/>
          </p:nvPr>
        </p:nvSpPr>
        <p:spPr>
          <a:xfrm>
            <a:off x="3197696" y="1916832"/>
            <a:ext cx="4038600" cy="5040560"/>
          </a:xfrm>
        </p:spPr>
        <p:txBody>
          <a:bodyPr>
            <a:normAutofit/>
          </a:bodyPr>
          <a:lstStyle/>
          <a:p>
            <a:pPr marL="342900" lvl="0" indent="-342900">
              <a:buFont typeface="Arial" panose="020B0604020202020204" pitchFamily="34" charset="0"/>
              <a:buChar char="•"/>
            </a:pPr>
            <a:r>
              <a:rPr lang="en-CA" dirty="0"/>
              <a:t>Projected Sales</a:t>
            </a:r>
          </a:p>
          <a:p>
            <a:pPr marL="342900" lvl="0" indent="-342900">
              <a:buFont typeface="Arial" panose="020B0604020202020204" pitchFamily="34" charset="0"/>
              <a:buChar char="•"/>
            </a:pPr>
            <a:r>
              <a:rPr lang="en-CA" dirty="0"/>
              <a:t>Vision</a:t>
            </a:r>
          </a:p>
          <a:p>
            <a:pPr marL="342900" lvl="0" indent="-342900">
              <a:buFont typeface="Arial" panose="020B0604020202020204" pitchFamily="34" charset="0"/>
              <a:buChar char="•"/>
            </a:pPr>
            <a:r>
              <a:rPr lang="en-CA" dirty="0"/>
              <a:t>Growth Stages</a:t>
            </a:r>
          </a:p>
          <a:p>
            <a:pPr marL="342900" lvl="0" indent="-342900">
              <a:buFont typeface="Arial" panose="020B0604020202020204" pitchFamily="34" charset="0"/>
              <a:buChar char="•"/>
            </a:pPr>
            <a:r>
              <a:rPr lang="en-CA" dirty="0"/>
              <a:t>Action Plan</a:t>
            </a:r>
          </a:p>
          <a:p>
            <a:pPr marL="342900" indent="-342900">
              <a:buFont typeface="Arial" panose="020B0604020202020204" pitchFamily="34" charset="0"/>
              <a:buChar char="•"/>
            </a:pPr>
            <a:r>
              <a:rPr lang="en-CA" dirty="0"/>
              <a:t>Example</a:t>
            </a:r>
          </a:p>
          <a:p>
            <a:pPr marL="342900" indent="-342900">
              <a:buFont typeface="Arial" panose="020B0604020202020204" pitchFamily="34" charset="0"/>
              <a:buChar char="•"/>
            </a:pPr>
            <a:r>
              <a:rPr lang="en-CA" dirty="0"/>
              <a:t>What not to do</a:t>
            </a:r>
          </a:p>
          <a:p>
            <a:pPr marL="342900" indent="-342900">
              <a:buFont typeface="Arial" panose="020B0604020202020204" pitchFamily="34" charset="0"/>
              <a:buChar char="•"/>
            </a:pPr>
            <a:r>
              <a:rPr lang="en-CA" dirty="0"/>
              <a:t>Your next steps</a:t>
            </a:r>
          </a:p>
          <a:p>
            <a:pPr marL="342900" indent="-342900">
              <a:buFont typeface="Arial" panose="020B0604020202020204" pitchFamily="34" charset="0"/>
              <a:buChar char="•"/>
            </a:pPr>
            <a:r>
              <a:rPr lang="en-CA" dirty="0"/>
              <a:t>Wrap up</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805"/>
          <a:stretch/>
        </p:blipFill>
        <p:spPr>
          <a:xfrm>
            <a:off x="5868144" y="2969567"/>
            <a:ext cx="4309822" cy="3888433"/>
          </a:xfrm>
          <a:prstGeom prst="rect">
            <a:avLst/>
          </a:prstGeom>
        </p:spPr>
      </p:pic>
      <p:sp>
        <p:nvSpPr>
          <p:cNvPr id="2" name="Footer Placeholder 1"/>
          <p:cNvSpPr>
            <a:spLocks noGrp="1"/>
          </p:cNvSpPr>
          <p:nvPr>
            <p:ph type="ftr" sz="quarter" idx="11"/>
          </p:nvPr>
        </p:nvSpPr>
        <p:spPr>
          <a:xfrm>
            <a:off x="1807517" y="6340537"/>
            <a:ext cx="4060627" cy="365125"/>
          </a:xfrm>
        </p:spPr>
        <p:txBody>
          <a:bodyPr/>
          <a:lstStyle/>
          <a:p>
            <a:r>
              <a:rPr lang="en-CA" dirty="0" smtClean="0"/>
              <a:t>www.SmallBusinessSolver.com © 2018</a:t>
            </a: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fade">
                                      <p:cBhvr>
                                        <p:cTn id="52" dur="500"/>
                                        <p:tgtEl>
                                          <p:spTgt spid="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fade">
                                      <p:cBhvr>
                                        <p:cTn id="57" dur="500"/>
                                        <p:tgtEl>
                                          <p:spTgt spid="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fade">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500"/>
                                        <p:tgtEl>
                                          <p:spTgt spid="7">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fade">
                                      <p:cBhvr>
                                        <p:cTn id="72" dur="500"/>
                                        <p:tgtEl>
                                          <p:spTgt spid="7">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fade">
                                      <p:cBhvr>
                                        <p:cTn id="77" dur="500"/>
                                        <p:tgtEl>
                                          <p:spTgt spid="7">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fade">
                                      <p:cBhvr>
                                        <p:cTn id="8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5268"/>
          <a:stretch/>
        </p:blipFill>
        <p:spPr>
          <a:xfrm>
            <a:off x="5890012" y="332656"/>
            <a:ext cx="3253987" cy="6525344"/>
          </a:xfrm>
          <a:prstGeom prst="rect">
            <a:avLst/>
          </a:prstGeom>
        </p:spPr>
      </p:pic>
      <p:sp>
        <p:nvSpPr>
          <p:cNvPr id="2" name="Title 1"/>
          <p:cNvSpPr>
            <a:spLocks noGrp="1"/>
          </p:cNvSpPr>
          <p:nvPr>
            <p:ph type="title"/>
          </p:nvPr>
        </p:nvSpPr>
        <p:spPr>
          <a:xfrm>
            <a:off x="513458" y="284176"/>
            <a:ext cx="7772400" cy="1508760"/>
          </a:xfrm>
        </p:spPr>
        <p:txBody>
          <a:bodyPr/>
          <a:lstStyle/>
          <a:p>
            <a:r>
              <a:rPr lang="en-CA" sz="2800" u="sng" dirty="0" smtClean="0"/>
              <a:t>Worksheet</a:t>
            </a:r>
            <a:endParaRPr lang="en-CA" sz="2800" u="sng" dirty="0"/>
          </a:p>
        </p:txBody>
      </p:sp>
      <p:sp>
        <p:nvSpPr>
          <p:cNvPr id="4" name="Text Placeholder 3"/>
          <p:cNvSpPr>
            <a:spLocks noGrp="1"/>
          </p:cNvSpPr>
          <p:nvPr>
            <p:ph type="body" sz="half" idx="2"/>
          </p:nvPr>
        </p:nvSpPr>
        <p:spPr>
          <a:xfrm>
            <a:off x="493622" y="1268760"/>
            <a:ext cx="6066331" cy="4691063"/>
          </a:xfrm>
        </p:spPr>
        <p:txBody>
          <a:bodyPr>
            <a:normAutofit/>
          </a:bodyPr>
          <a:lstStyle/>
          <a:p>
            <a:r>
              <a:rPr lang="en-CA" sz="2800" dirty="0" smtClean="0">
                <a:solidFill>
                  <a:srgbClr val="002060"/>
                </a:solidFill>
              </a:rPr>
              <a:t>Grab your worksheet and follow along.</a:t>
            </a:r>
            <a:endParaRPr lang="en-CA" sz="2800" dirty="0">
              <a:solidFill>
                <a:srgbClr val="002060"/>
              </a:solidFill>
            </a:endParaRPr>
          </a:p>
        </p:txBody>
      </p:sp>
      <p:pic>
        <p:nvPicPr>
          <p:cNvPr id="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916832"/>
            <a:ext cx="532859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a:xfrm>
            <a:off x="1829385" y="6520259"/>
            <a:ext cx="4060627" cy="365125"/>
          </a:xfrm>
        </p:spPr>
        <p:txBody>
          <a:bodyPr/>
          <a:lstStyle/>
          <a:p>
            <a:r>
              <a:rPr lang="en-CA" dirty="0" smtClean="0"/>
              <a:t>www.SmallBusinessSolver.com © 2018</a:t>
            </a:r>
            <a:endParaRPr lang="en-CA" dirty="0"/>
          </a:p>
        </p:txBody>
      </p:sp>
    </p:spTree>
    <p:extLst>
      <p:ext uri="{BB962C8B-B14F-4D97-AF65-F5344CB8AC3E}">
        <p14:creationId xmlns:p14="http://schemas.microsoft.com/office/powerpoint/2010/main" val="4153945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497"/>
            <a:ext cx="9144000" cy="6085006"/>
          </a:xfrm>
          <a:prstGeom prst="rect">
            <a:avLst/>
          </a:prstGeom>
        </p:spPr>
      </p:pic>
      <p:sp>
        <p:nvSpPr>
          <p:cNvPr id="3" name="Title 2"/>
          <p:cNvSpPr>
            <a:spLocks noGrp="1"/>
          </p:cNvSpPr>
          <p:nvPr>
            <p:ph type="title" idx="4294967295"/>
          </p:nvPr>
        </p:nvSpPr>
        <p:spPr>
          <a:xfrm>
            <a:off x="1" y="928688"/>
            <a:ext cx="2843808" cy="1143000"/>
          </a:xfrm>
        </p:spPr>
        <p:txBody>
          <a:bodyPr/>
          <a:lstStyle/>
          <a:p>
            <a:pPr algn="r"/>
            <a:r>
              <a:rPr lang="en-CA" dirty="0" smtClean="0">
                <a:solidFill>
                  <a:srgbClr val="002060"/>
                </a:solidFill>
              </a:rPr>
              <a:t>Pain</a:t>
            </a:r>
            <a:endParaRPr lang="en-CA" dirty="0">
              <a:solidFill>
                <a:srgbClr val="002060"/>
              </a:solidFill>
            </a:endParaRPr>
          </a:p>
        </p:txBody>
      </p:sp>
      <p:sp>
        <p:nvSpPr>
          <p:cNvPr id="2" name="Footer Placeholder 1"/>
          <p:cNvSpPr>
            <a:spLocks noGrp="1"/>
          </p:cNvSpPr>
          <p:nvPr>
            <p:ph type="ftr" sz="quarter" idx="11"/>
          </p:nvPr>
        </p:nvSpPr>
        <p:spPr/>
        <p:txBody>
          <a:bodyPr/>
          <a:lstStyle/>
          <a:p>
            <a:r>
              <a:rPr lang="en-CA" smtClean="0"/>
              <a:t>www.SmallBusinessSolver.com © 2018</a:t>
            </a:r>
            <a:endParaRPr lang="en-CA"/>
          </a:p>
        </p:txBody>
      </p:sp>
    </p:spTree>
    <p:extLst>
      <p:ext uri="{BB962C8B-B14F-4D97-AF65-F5344CB8AC3E}">
        <p14:creationId xmlns:p14="http://schemas.microsoft.com/office/powerpoint/2010/main" val="419038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3" name="Title 2"/>
          <p:cNvSpPr>
            <a:spLocks noGrp="1"/>
          </p:cNvSpPr>
          <p:nvPr>
            <p:ph type="title" idx="4294967295"/>
          </p:nvPr>
        </p:nvSpPr>
        <p:spPr>
          <a:xfrm>
            <a:off x="1331640" y="5373216"/>
            <a:ext cx="7283450" cy="1143000"/>
          </a:xfrm>
        </p:spPr>
        <p:txBody>
          <a:bodyPr/>
          <a:lstStyle/>
          <a:p>
            <a:pPr algn="l"/>
            <a:r>
              <a:rPr lang="en-CA" dirty="0" smtClean="0"/>
              <a:t>Solution</a:t>
            </a:r>
            <a:endParaRPr lang="en-CA" dirty="0"/>
          </a:p>
        </p:txBody>
      </p:sp>
      <p:sp>
        <p:nvSpPr>
          <p:cNvPr id="2" name="Footer Placeholder 1"/>
          <p:cNvSpPr>
            <a:spLocks noGrp="1"/>
          </p:cNvSpPr>
          <p:nvPr>
            <p:ph type="ftr" sz="quarter" idx="11"/>
          </p:nvPr>
        </p:nvSpPr>
        <p:spPr>
          <a:xfrm>
            <a:off x="3779912" y="6481205"/>
            <a:ext cx="4060627" cy="365125"/>
          </a:xfrm>
        </p:spPr>
        <p:txBody>
          <a:bodyPr/>
          <a:lstStyle/>
          <a:p>
            <a:r>
              <a:rPr lang="en-CA" dirty="0" smtClean="0">
                <a:solidFill>
                  <a:schemeClr val="bg1"/>
                </a:solidFill>
              </a:rPr>
              <a:t>www.SmallBusinessSolver.com © 2018</a:t>
            </a:r>
            <a:endParaRPr lang="en-CA" dirty="0">
              <a:solidFill>
                <a:schemeClr val="bg1"/>
              </a:solidFill>
            </a:endParaRPr>
          </a:p>
        </p:txBody>
      </p:sp>
    </p:spTree>
    <p:extLst>
      <p:ext uri="{BB962C8B-B14F-4D97-AF65-F5344CB8AC3E}">
        <p14:creationId xmlns:p14="http://schemas.microsoft.com/office/powerpoint/2010/main" val="4187837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040" y="0"/>
            <a:ext cx="8477919" cy="6858000"/>
          </a:xfrm>
          <a:prstGeom prst="rect">
            <a:avLst/>
          </a:prstGeom>
        </p:spPr>
      </p:pic>
      <p:sp>
        <p:nvSpPr>
          <p:cNvPr id="3" name="Title 2"/>
          <p:cNvSpPr>
            <a:spLocks noGrp="1"/>
          </p:cNvSpPr>
          <p:nvPr>
            <p:ph type="title" idx="4294967295"/>
          </p:nvPr>
        </p:nvSpPr>
        <p:spPr>
          <a:xfrm>
            <a:off x="755576" y="3717032"/>
            <a:ext cx="2987824" cy="4732337"/>
          </a:xfrm>
        </p:spPr>
        <p:txBody>
          <a:bodyPr/>
          <a:lstStyle/>
          <a:p>
            <a:r>
              <a:rPr lang="en-CA" dirty="0" smtClean="0"/>
              <a:t>Offering</a:t>
            </a:r>
            <a:endParaRPr lang="en-CA" dirty="0"/>
          </a:p>
        </p:txBody>
      </p:sp>
      <p:sp>
        <p:nvSpPr>
          <p:cNvPr id="2" name="Footer Placeholder 1"/>
          <p:cNvSpPr>
            <a:spLocks noGrp="1"/>
          </p:cNvSpPr>
          <p:nvPr>
            <p:ph type="ftr" sz="quarter" idx="11"/>
          </p:nvPr>
        </p:nvSpPr>
        <p:spPr/>
        <p:txBody>
          <a:bodyPr/>
          <a:lstStyle/>
          <a:p>
            <a:r>
              <a:rPr lang="en-CA" dirty="0" smtClean="0">
                <a:solidFill>
                  <a:schemeClr val="bg1"/>
                </a:solidFill>
              </a:rPr>
              <a:t>www.SmallBusinessSolver.com © 2018</a:t>
            </a:r>
            <a:endParaRPr lang="en-CA" dirty="0">
              <a:solidFill>
                <a:schemeClr val="bg1"/>
              </a:solidFill>
            </a:endParaRPr>
          </a:p>
        </p:txBody>
      </p:sp>
    </p:spTree>
    <p:extLst>
      <p:ext uri="{BB962C8B-B14F-4D97-AF65-F5344CB8AC3E}">
        <p14:creationId xmlns:p14="http://schemas.microsoft.com/office/powerpoint/2010/main" val="2666844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51520" y="548680"/>
            <a:ext cx="7772400" cy="1508125"/>
          </a:xfrm>
        </p:spPr>
        <p:txBody>
          <a:bodyPr/>
          <a:lstStyle/>
          <a:p>
            <a:r>
              <a:rPr lang="en-CA" dirty="0" smtClean="0">
                <a:solidFill>
                  <a:schemeClr val="tx1"/>
                </a:solidFill>
              </a:rPr>
              <a:t>Target Market</a:t>
            </a:r>
            <a:endParaRPr lang="en-CA"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9877" y="0"/>
            <a:ext cx="2394451" cy="6858000"/>
          </a:xfrm>
          <a:prstGeom prst="rect">
            <a:avLst/>
          </a:prstGeom>
        </p:spPr>
      </p:pic>
      <p:sp>
        <p:nvSpPr>
          <p:cNvPr id="2" name="Footer Placeholder 1"/>
          <p:cNvSpPr>
            <a:spLocks noGrp="1"/>
          </p:cNvSpPr>
          <p:nvPr>
            <p:ph type="ftr" sz="quarter" idx="11"/>
          </p:nvPr>
        </p:nvSpPr>
        <p:spPr>
          <a:xfrm>
            <a:off x="1037600" y="6309320"/>
            <a:ext cx="4060627" cy="365125"/>
          </a:xfrm>
        </p:spPr>
        <p:txBody>
          <a:bodyPr/>
          <a:lstStyle/>
          <a:p>
            <a:r>
              <a:rPr lang="en-CA" dirty="0" smtClean="0"/>
              <a:t>www.SmallBusinessSolver.com © 2018</a:t>
            </a:r>
            <a:endParaRPr lang="en-CA" dirty="0"/>
          </a:p>
        </p:txBody>
      </p:sp>
    </p:spTree>
    <p:extLst>
      <p:ext uri="{BB962C8B-B14F-4D97-AF65-F5344CB8AC3E}">
        <p14:creationId xmlns:p14="http://schemas.microsoft.com/office/powerpoint/2010/main" val="3871524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353</TotalTime>
  <Words>756</Words>
  <Application>Microsoft Office PowerPoint</Application>
  <PresentationFormat>On-screen Show (4:3)</PresentationFormat>
  <Paragraphs>151</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Corbel</vt:lpstr>
      <vt:lpstr>Times New Roman</vt:lpstr>
      <vt:lpstr>Wingdings</vt:lpstr>
      <vt:lpstr>Banded</vt:lpstr>
      <vt:lpstr>One-Page Business Plan</vt:lpstr>
      <vt:lpstr>Quality versus quantity wins.</vt:lpstr>
      <vt:lpstr>The Goal</vt:lpstr>
      <vt:lpstr>Key Points</vt:lpstr>
      <vt:lpstr>Worksheet</vt:lpstr>
      <vt:lpstr>Pain</vt:lpstr>
      <vt:lpstr>Solution</vt:lpstr>
      <vt:lpstr>Offering</vt:lpstr>
      <vt:lpstr>Target Market</vt:lpstr>
      <vt:lpstr>Unique</vt:lpstr>
      <vt:lpstr>Mission</vt:lpstr>
      <vt:lpstr>Trends</vt:lpstr>
      <vt:lpstr>Competition</vt:lpstr>
      <vt:lpstr>Team Players</vt:lpstr>
      <vt:lpstr>Marketing</vt:lpstr>
      <vt:lpstr>Projected Sales</vt:lpstr>
      <vt:lpstr>Vision</vt:lpstr>
      <vt:lpstr>Growth Stages</vt:lpstr>
      <vt:lpstr>Action Plan</vt:lpstr>
      <vt:lpstr>How Does It Work?</vt:lpstr>
      <vt:lpstr>How Does It Work?</vt:lpstr>
      <vt:lpstr>Top Mistakes To Avoid</vt:lpstr>
      <vt:lpstr>Now What?</vt:lpstr>
      <vt:lpstr>Key Points</vt:lpstr>
      <vt:lpstr>The Goal</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Carla Langhorst</cp:lastModifiedBy>
  <cp:revision>72</cp:revision>
  <dcterms:created xsi:type="dcterms:W3CDTF">2009-12-07T18:18:58Z</dcterms:created>
  <dcterms:modified xsi:type="dcterms:W3CDTF">2018-09-18T21:33:44Z</dcterms:modified>
</cp:coreProperties>
</file>