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98" r:id="rId3"/>
    <p:sldId id="267" r:id="rId4"/>
    <p:sldId id="257" r:id="rId5"/>
    <p:sldId id="287" r:id="rId6"/>
    <p:sldId id="299" r:id="rId7"/>
    <p:sldId id="300" r:id="rId8"/>
    <p:sldId id="301" r:id="rId9"/>
    <p:sldId id="302" r:id="rId10"/>
    <p:sldId id="273" r:id="rId11"/>
    <p:sldId id="263" r:id="rId12"/>
    <p:sldId id="277" r:id="rId13"/>
    <p:sldId id="276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4882D-BA5F-43D7-AC7E-78226725C627}" type="datetimeFigureOut">
              <a:rPr lang="en-CA" smtClean="0"/>
              <a:t>2018-09-18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E87C2-D11D-4604-85D7-DCD2421A81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76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E87C2-D11D-4604-85D7-DCD2421A816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4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2F4B7-630B-47B9-B440-FE304D373576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38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085-70ED-493F-966A-A67A003DC652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7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206AA0B1-0FC7-41B9-AEB4-0D0F4D3AFDFC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8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7198-D236-459C-BB16-A28EBB0FD5AD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234C-C03F-4487-8516-60510062650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1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F7234F-25D0-45FC-B0CE-CF588216A5C0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6118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8163-75AD-4085-9822-C4417AB8288F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4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DC64-FA88-41EE-BC1B-3D991454AA7D}" type="datetime1">
              <a:rPr lang="en-US" smtClean="0"/>
              <a:t>9/18/2018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51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4E81-CD54-49F0-884D-E1E41EEE6D2C}" type="datetime1">
              <a:rPr lang="en-US" smtClean="0"/>
              <a:t>9/18/2018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191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D804-3860-40BA-8CDF-51E29E1B3D58}" type="datetime1">
              <a:rPr lang="en-US" smtClean="0"/>
              <a:t>9/18/2018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3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3B7E-824B-41D0-A1FE-4D8BD945AFB1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5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72297-B556-4814-B9A5-8F212A27AC63}" type="datetime1">
              <a:rPr lang="en-US" smtClean="0"/>
              <a:t>9/18/2018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1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C546F78-A0E4-4C12-97E0-A412ACC2AC8A}" type="datetime1">
              <a:rPr lang="en-US" smtClean="0"/>
              <a:t>9/18/2018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758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60" y="332656"/>
            <a:ext cx="8892480" cy="1470025"/>
          </a:xfrm>
        </p:spPr>
        <p:txBody>
          <a:bodyPr>
            <a:normAutofit/>
          </a:bodyPr>
          <a:lstStyle/>
          <a:p>
            <a:pPr algn="l"/>
            <a:r>
              <a:rPr lang="en-CA" sz="4800" b="1" i="1" dirty="0" smtClean="0">
                <a:solidFill>
                  <a:schemeClr val="accent1">
                    <a:lumMod val="50000"/>
                  </a:schemeClr>
                </a:solidFill>
              </a:rPr>
              <a:t>Likeability</a:t>
            </a:r>
            <a:endParaRPr lang="en-CA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60" y="1802680"/>
            <a:ext cx="3150096" cy="248287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CA" sz="3600" b="1" i="1" dirty="0" smtClean="0">
                <a:solidFill>
                  <a:schemeClr val="accent1">
                    <a:lumMod val="50000"/>
                  </a:schemeClr>
                </a:solidFill>
              </a:rPr>
              <a:t>People buy from people they like.</a:t>
            </a:r>
            <a:endParaRPr lang="en-C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98884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Taking the attitude that there is no point in being helpful without an immediate payoff.</a:t>
            </a:r>
          </a:p>
          <a:p>
            <a:pPr lvl="0"/>
            <a:r>
              <a:rPr lang="en-CA" dirty="0"/>
              <a:t>Not giving.</a:t>
            </a:r>
          </a:p>
          <a:p>
            <a:pPr lvl="0"/>
            <a:r>
              <a:rPr lang="en-CA" dirty="0"/>
              <a:t>Neglecting relationships with one type of customer.</a:t>
            </a:r>
          </a:p>
          <a:p>
            <a:pPr lvl="0"/>
            <a:r>
              <a:rPr lang="en-CA" dirty="0"/>
              <a:t>Judging someone by how they look.</a:t>
            </a:r>
          </a:p>
          <a:p>
            <a:pPr lvl="0"/>
            <a:r>
              <a:rPr lang="en-CA" dirty="0"/>
              <a:t>Pushing too much. </a:t>
            </a:r>
          </a:p>
          <a:p>
            <a:pPr lvl="0"/>
            <a:r>
              <a:rPr lang="en-CA" dirty="0"/>
              <a:t>Trying too hard.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32"/>
          <a:stretch/>
        </p:blipFill>
        <p:spPr>
          <a:xfrm>
            <a:off x="0" y="2060848"/>
            <a:ext cx="3851920" cy="46801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Figure out where you are not actively building a customer relationship. </a:t>
            </a:r>
          </a:p>
          <a:p>
            <a:pPr lvl="0"/>
            <a:r>
              <a:rPr lang="en-CA" dirty="0"/>
              <a:t>Be creative in how you choose to build a relationship. </a:t>
            </a:r>
          </a:p>
          <a:p>
            <a:pPr lvl="0"/>
            <a:r>
              <a:rPr lang="en-CA" dirty="0"/>
              <a:t>Make sure that you are doing something to build your likeability with future, current and past customers. </a:t>
            </a:r>
          </a:p>
          <a:p>
            <a:pPr lvl="0"/>
            <a:r>
              <a:rPr lang="en-CA" dirty="0"/>
              <a:t>Relationships and likeability are built differently with different target customers. </a:t>
            </a:r>
          </a:p>
          <a:p>
            <a:pPr lvl="0"/>
            <a:r>
              <a:rPr lang="en-CA" dirty="0"/>
              <a:t>Never stop giving.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19288"/>
          <a:stretch/>
        </p:blipFill>
        <p:spPr>
          <a:xfrm>
            <a:off x="4571219" y="1872208"/>
            <a:ext cx="4441322" cy="508518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/>
          <a:lstStyle/>
          <a:p>
            <a:r>
              <a:rPr lang="en-CA" dirty="0"/>
              <a:t>Potential Customers</a:t>
            </a:r>
          </a:p>
          <a:p>
            <a:r>
              <a:rPr lang="en-CA" dirty="0"/>
              <a:t>Customers</a:t>
            </a:r>
          </a:p>
          <a:p>
            <a:r>
              <a:rPr lang="en-CA" dirty="0"/>
              <a:t>Past Customers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072"/>
          <a:stretch/>
        </p:blipFill>
        <p:spPr>
          <a:xfrm>
            <a:off x="609349" y="1851842"/>
            <a:ext cx="3314579" cy="51775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1066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/>
              <a:t>Have the tools to start off a positive relationship and build it.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78" y="2290157"/>
            <a:ext cx="3653444" cy="36492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7904" y="1268760"/>
            <a:ext cx="4536504" cy="4680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5400" b="1" dirty="0">
                <a:solidFill>
                  <a:schemeClr val="tx2">
                    <a:lumMod val="10000"/>
                  </a:schemeClr>
                </a:solidFill>
              </a:rPr>
              <a:t>Give to ten people and one person will give back.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723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It is less expensive to keep  customer than find a new one.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9144000" cy="6319889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70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32403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4000" dirty="0" smtClean="0"/>
          </a:p>
          <a:p>
            <a:pPr marL="0" indent="0" algn="ctr">
              <a:buNone/>
            </a:pPr>
            <a:r>
              <a:rPr lang="en-CA" sz="4000" dirty="0"/>
              <a:t>Have the tools to start off a positive relationship and build it.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99189"/>
            <a:ext cx="5017740" cy="33451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99381"/>
            <a:ext cx="3024336" cy="4525963"/>
          </a:xfrm>
        </p:spPr>
        <p:txBody>
          <a:bodyPr>
            <a:normAutofit/>
          </a:bodyPr>
          <a:lstStyle/>
          <a:p>
            <a:r>
              <a:rPr lang="en-CA" dirty="0"/>
              <a:t>Potential Customers</a:t>
            </a:r>
          </a:p>
          <a:p>
            <a:r>
              <a:rPr lang="en-CA" dirty="0"/>
              <a:t>Customers</a:t>
            </a:r>
          </a:p>
          <a:p>
            <a:r>
              <a:rPr lang="en-CA" dirty="0"/>
              <a:t>Past Customers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/>
          <a:stretch/>
        </p:blipFill>
        <p:spPr>
          <a:xfrm>
            <a:off x="3419872" y="1792937"/>
            <a:ext cx="5724128" cy="516445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8"/>
          <a:stretch/>
        </p:blipFill>
        <p:spPr>
          <a:xfrm>
            <a:off x="5890012" y="332656"/>
            <a:ext cx="3253987" cy="652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458" y="284176"/>
            <a:ext cx="7772400" cy="1508760"/>
          </a:xfrm>
        </p:spPr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622" y="1268760"/>
            <a:ext cx="6066331" cy="4691063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rgbClr val="002060"/>
                </a:solidFill>
              </a:rPr>
              <a:t>Grab your worksheet and follow along.</a:t>
            </a:r>
            <a:endParaRPr lang="en-CA" sz="2800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90" y="2149475"/>
            <a:ext cx="3354820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7599" y="6335847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3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Potential Customers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/>
              <a:t>Send ‘nice to meet you’ cards</a:t>
            </a:r>
            <a:r>
              <a:rPr lang="en-CA" dirty="0" smtClean="0"/>
              <a:t>.</a:t>
            </a:r>
            <a:endParaRPr lang="en-CA" dirty="0"/>
          </a:p>
          <a:p>
            <a:pPr>
              <a:buFont typeface="Wingdings" pitchFamily="2" charset="2"/>
              <a:buChar char="q"/>
            </a:pPr>
            <a:r>
              <a:rPr lang="en-CA" dirty="0"/>
              <a:t>Sponsor an event, donate your product, or volunteer.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Send </a:t>
            </a:r>
            <a:r>
              <a:rPr lang="en-CA" dirty="0"/>
              <a:t>industry email updates and articles of interest.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Smile</a:t>
            </a:r>
            <a:r>
              <a:rPr lang="en-CA" dirty="0"/>
              <a:t>. Often.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Give </a:t>
            </a:r>
            <a:r>
              <a:rPr lang="en-CA" dirty="0"/>
              <a:t>referrals.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96049"/>
            <a:ext cx="3657600" cy="243750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92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423480"/>
            <a:ext cx="11399542" cy="7596896"/>
          </a:xfrm>
        </p:spPr>
      </p:pic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olidFill>
                  <a:schemeClr val="tx1"/>
                </a:solidFill>
              </a:rPr>
              <a:t>Actual Customers</a:t>
            </a:r>
          </a:p>
        </p:txBody>
      </p:sp>
      <p:sp>
        <p:nvSpPr>
          <p:cNvPr id="9219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CA" dirty="0"/>
              <a:t>Use social media.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Offer </a:t>
            </a:r>
            <a:r>
              <a:rPr lang="en-CA" dirty="0"/>
              <a:t>loyalty programs, upgrades, special treatment, or customer appreciation and new customer events.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Manage </a:t>
            </a:r>
            <a:r>
              <a:rPr lang="en-CA" dirty="0"/>
              <a:t>your customer information.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Shine</a:t>
            </a:r>
            <a:r>
              <a:rPr lang="en-CA" dirty="0"/>
              <a:t>. Show your personality, have positive personal branding, use anecdotes or tell daily jokes; share yourself with your customers. </a:t>
            </a:r>
          </a:p>
          <a:p>
            <a:pPr>
              <a:buFont typeface="Wingdings" pitchFamily="2" charset="2"/>
              <a:buChar char="q"/>
            </a:pPr>
            <a:r>
              <a:rPr lang="en-CA" dirty="0"/>
              <a:t>Get call display.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00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Past Customers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CA" dirty="0"/>
              <a:t>Newsletters are an easy way to stay in touch with your customers.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Feedback </a:t>
            </a:r>
            <a:r>
              <a:rPr lang="en-CA" dirty="0"/>
              <a:t>forms are a way of letting your customers know that their opinions matter. </a:t>
            </a:r>
            <a:endParaRPr lang="en-CA" dirty="0" smtClean="0"/>
          </a:p>
          <a:p>
            <a:pPr>
              <a:buFont typeface="Wingdings" pitchFamily="2" charset="2"/>
              <a:buChar char="q"/>
            </a:pPr>
            <a:r>
              <a:rPr lang="en-CA" dirty="0" smtClean="0"/>
              <a:t>Follow </a:t>
            </a:r>
            <a:r>
              <a:rPr lang="en-CA" dirty="0"/>
              <a:t>up.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779877"/>
            <a:ext cx="3657600" cy="26698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00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493168"/>
              </p:ext>
            </p:extLst>
          </p:nvPr>
        </p:nvGraphicFramePr>
        <p:xfrm>
          <a:off x="323528" y="981445"/>
          <a:ext cx="8496943" cy="562397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305966"/>
                <a:gridCol w="6190977"/>
              </a:tblGrid>
              <a:tr h="393274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Likeability Builders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73098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Potential Customers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Offer maps of the mall (could put new sunglass styles and products on the back side).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Sign up for the email newsletter that highlights new sunglasses coming out.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6637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Customers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Give free sunscreen with all sunglass purchases.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Special loyalty shopper days.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Create Facebook group that allows you to try different sunglasses on your photo.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Free case with sunglasses.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9823"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Past Customers</a:t>
                      </a:r>
                      <a:endParaRPr lang="en-CA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1-year anniversary card with a coupon for 20% off.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1-year guarantee on sunglasses.</a:t>
                      </a:r>
                    </a:p>
                    <a:p>
                      <a:pPr indent="228600"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Complimentary sunglass cleaning.</a:t>
                      </a:r>
                      <a:endParaRPr lang="en-CA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How Does This Work?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327797" y="6525344"/>
            <a:ext cx="4060627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93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390</TotalTime>
  <Words>475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Corbel</vt:lpstr>
      <vt:lpstr>Times New Roman</vt:lpstr>
      <vt:lpstr>Wingdings</vt:lpstr>
      <vt:lpstr>Banded</vt:lpstr>
      <vt:lpstr>Likeability</vt:lpstr>
      <vt:lpstr>It is less expensive to keep  customer than find a new one.</vt:lpstr>
      <vt:lpstr>The Goal</vt:lpstr>
      <vt:lpstr>Key Points</vt:lpstr>
      <vt:lpstr>Worksheet</vt:lpstr>
      <vt:lpstr>Potential Customers</vt:lpstr>
      <vt:lpstr>Actual Customers</vt:lpstr>
      <vt:lpstr>Past Customers</vt:lpstr>
      <vt:lpstr>How Does This Work?</vt:lpstr>
      <vt:lpstr>Top Mistakes To Avoid</vt:lpstr>
      <vt:lpstr>Now What?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76</cp:revision>
  <dcterms:created xsi:type="dcterms:W3CDTF">2009-12-07T18:18:58Z</dcterms:created>
  <dcterms:modified xsi:type="dcterms:W3CDTF">2018-09-18T21:26:46Z</dcterms:modified>
</cp:coreProperties>
</file>