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282" r:id="rId3"/>
    <p:sldId id="283" r:id="rId4"/>
    <p:sldId id="276" r:id="rId5"/>
    <p:sldId id="292" r:id="rId6"/>
    <p:sldId id="294" r:id="rId7"/>
    <p:sldId id="295" r:id="rId8"/>
    <p:sldId id="296" r:id="rId9"/>
    <p:sldId id="300" r:id="rId10"/>
    <p:sldId id="299" r:id="rId11"/>
    <p:sldId id="301" r:id="rId12"/>
    <p:sldId id="314" r:id="rId13"/>
    <p:sldId id="315" r:id="rId14"/>
    <p:sldId id="316" r:id="rId15"/>
    <p:sldId id="317" r:id="rId16"/>
    <p:sldId id="318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297" r:id="rId27"/>
    <p:sldId id="319" r:id="rId28"/>
    <p:sldId id="298" r:id="rId29"/>
    <p:sldId id="302" r:id="rId30"/>
    <p:sldId id="320" r:id="rId31"/>
    <p:sldId id="321" r:id="rId32"/>
    <p:sldId id="322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DAA"/>
    <a:srgbClr val="333333"/>
    <a:srgbClr val="FFFFFF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8" autoAdjust="0"/>
    <p:restoredTop sz="74943" autoAdjust="0"/>
  </p:normalViewPr>
  <p:slideViewPr>
    <p:cSldViewPr snapToGrid="0">
      <p:cViewPr>
        <p:scale>
          <a:sx n="60" d="100"/>
          <a:sy n="60" d="100"/>
        </p:scale>
        <p:origin x="-1932" y="-102"/>
      </p:cViewPr>
      <p:guideLst>
        <p:guide orient="horz" pos="794"/>
        <p:guide orient="horz" pos="1838"/>
        <p:guide pos="2544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5766F-0BE8-490D-B07F-FFFDBA1F532C}" type="datetimeFigureOut">
              <a:rPr lang="en-CA" smtClean="0"/>
              <a:t>15/07/2013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38C5A-28DE-4404-AFFA-84F20B0E6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2448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72121-978A-4DF1-A381-5D3875B04F18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E7BB-509F-4AFB-970A-D2BD8D060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0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5A18-194C-4380-B83A-585BCE5BB9C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193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5A18-194C-4380-B83A-585BCE5BB9C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932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5A18-194C-4380-B83A-585BCE5BB9C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9697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5A18-194C-4380-B83A-585BCE5BB9C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57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5A18-194C-4380-B83A-585BCE5BB9C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53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Table of Contents</a:t>
            </a:r>
            <a:br>
              <a:rPr lang="en-US" b="1" dirty="0" smtClean="0"/>
            </a:br>
            <a:endParaRPr lang="en-US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Blue to white transition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Picture of the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-pad “</a:t>
            </a:r>
            <a:r>
              <a:rPr lang="en-US" baseline="0" dirty="0" err="1" smtClean="0"/>
              <a:t>flys</a:t>
            </a:r>
            <a:r>
              <a:rPr lang="en-US" baseline="0" dirty="0" smtClean="0"/>
              <a:t> in from top” behind the top header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Presentation topics then fade in on click one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83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5A18-194C-4380-B83A-585BCE5BB9C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6210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5A18-194C-4380-B83A-585BCE5BB9C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838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5A18-194C-4380-B83A-585BCE5BB9C9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4684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5A18-194C-4380-B83A-585BCE5BB9C9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0312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5A18-194C-4380-B83A-585BCE5BB9C9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8673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5A18-194C-4380-B83A-585BCE5BB9C9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245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5A18-194C-4380-B83A-585BCE5BB9C9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5053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Table of Contents</a:t>
            </a:r>
            <a:br>
              <a:rPr lang="en-US" b="1" dirty="0" smtClean="0"/>
            </a:br>
            <a:endParaRPr lang="en-US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Blue to white transition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Picture of the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-pad “</a:t>
            </a:r>
            <a:r>
              <a:rPr lang="en-US" baseline="0" dirty="0" err="1" smtClean="0"/>
              <a:t>flys</a:t>
            </a:r>
            <a:r>
              <a:rPr lang="en-US" baseline="0" dirty="0" smtClean="0"/>
              <a:t> in from top” behind the top header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Presentation topics then fade in on click one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83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 title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pad pictur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943" b="4604"/>
          <a:stretch/>
        </p:blipFill>
        <p:spPr>
          <a:xfrm>
            <a:off x="0" y="1205344"/>
            <a:ext cx="9144000" cy="5654959"/>
          </a:xfrm>
          <a:prstGeom prst="rect">
            <a:avLst/>
          </a:prstGeom>
        </p:spPr>
      </p:pic>
      <p:pic>
        <p:nvPicPr>
          <p:cNvPr id="18" name="Top header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25" name="Blue B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" y="-342632"/>
            <a:ext cx="1724660" cy="17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2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26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68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02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42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78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ey B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9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 header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49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2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9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7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79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82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tm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/>
          <a:stretch/>
        </p:blipFill>
        <p:spPr>
          <a:xfrm>
            <a:off x="0" y="1205345"/>
            <a:ext cx="4038600" cy="5648324"/>
          </a:xfrm>
          <a:prstGeom prst="rect">
            <a:avLst/>
          </a:prstGeom>
        </p:spPr>
      </p:pic>
      <p:pic>
        <p:nvPicPr>
          <p:cNvPr id="9" name="Top h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>
                <a:solidFill>
                  <a:srgbClr val="005DAA"/>
                </a:solidFill>
              </a:rPr>
              <a:t>Small Business Advice at your Fingertips 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18" name="value"/>
          <p:cNvSpPr/>
          <p:nvPr/>
        </p:nvSpPr>
        <p:spPr>
          <a:xfrm>
            <a:off x="4691740" y="2187548"/>
            <a:ext cx="40712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5DAA"/>
                </a:solidFill>
              </a:rPr>
              <a:t>Providing the Most Up to Date and Comprehensive Set of Tools, Webinars and Resources for Small Business</a:t>
            </a:r>
          </a:p>
          <a:p>
            <a:endParaRPr lang="en-US" sz="4000" spc="-300" dirty="0" smtClean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6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8" grpId="1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 smtClean="0">
                <a:solidFill>
                  <a:srgbClr val="005DAA"/>
                </a:solidFill>
              </a:rPr>
              <a:t> Subscriber Benefits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Business Tools and Resources at Your Fingertips</a:t>
            </a:r>
            <a:endParaRPr lang="en-CA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CA" sz="2800" dirty="0" smtClean="0">
                <a:solidFill>
                  <a:schemeClr val="bg1"/>
                </a:solidFill>
              </a:rPr>
              <a:t>Interactive Tools to access and provide resources to move your business forward</a:t>
            </a:r>
            <a:endParaRPr lang="en-CA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CA" sz="2800" dirty="0" smtClean="0">
                <a:solidFill>
                  <a:schemeClr val="bg1"/>
                </a:solidFill>
              </a:rPr>
              <a:t>Webinars on pertinent topics, live and recorded</a:t>
            </a:r>
          </a:p>
          <a:p>
            <a:pPr>
              <a:buFont typeface="Wingdings" pitchFamily="2" charset="2"/>
              <a:buChar char="q"/>
            </a:pPr>
            <a:r>
              <a:rPr lang="en-CA" sz="2800" dirty="0" smtClean="0">
                <a:solidFill>
                  <a:schemeClr val="bg1"/>
                </a:solidFill>
              </a:rPr>
              <a:t>Financial Templates – Sales, Marketing, Balance Sheet, Income Statement and Cash Flow</a:t>
            </a:r>
          </a:p>
          <a:p>
            <a:pPr>
              <a:buFont typeface="Wingdings" pitchFamily="2" charset="2"/>
              <a:buChar char="q"/>
            </a:pPr>
            <a:r>
              <a:rPr lang="en-CA" sz="2800" dirty="0" smtClean="0">
                <a:solidFill>
                  <a:schemeClr val="bg1"/>
                </a:solidFill>
              </a:rPr>
              <a:t>Subscriber Savings and Discounts</a:t>
            </a:r>
          </a:p>
          <a:p>
            <a:pPr>
              <a:buFont typeface="Wingdings" pitchFamily="2" charset="2"/>
              <a:buChar char="q"/>
            </a:pPr>
            <a:endParaRPr lang="en-CA" sz="3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 smtClean="0">
                <a:solidFill>
                  <a:srgbClr val="005DAA"/>
                </a:solidFill>
              </a:rPr>
              <a:t> Interactive Tools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err="1" smtClean="0">
                <a:solidFill>
                  <a:schemeClr val="bg1"/>
                </a:solidFill>
              </a:rPr>
              <a:t>Interative</a:t>
            </a:r>
            <a:r>
              <a:rPr lang="en-CA" dirty="0" smtClean="0">
                <a:solidFill>
                  <a:schemeClr val="bg1"/>
                </a:solidFill>
              </a:rPr>
              <a:t> Tools – pinpoint and prioritize</a:t>
            </a: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All of the small business tools are designed to be </a:t>
            </a:r>
            <a:r>
              <a:rPr lang="en-CA" dirty="0" err="1">
                <a:solidFill>
                  <a:schemeClr val="bg1"/>
                </a:solidFill>
              </a:rPr>
              <a:t>intereactive</a:t>
            </a:r>
            <a:r>
              <a:rPr lang="en-CA" dirty="0">
                <a:solidFill>
                  <a:schemeClr val="bg1"/>
                </a:solidFill>
              </a:rPr>
              <a:t> and based on self-learning. </a:t>
            </a:r>
            <a:endParaRPr lang="en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Watch </a:t>
            </a:r>
            <a:r>
              <a:rPr lang="en-CA" dirty="0">
                <a:solidFill>
                  <a:schemeClr val="bg1"/>
                </a:solidFill>
              </a:rPr>
              <a:t>a one-minute tutorial to get the most out of it</a:t>
            </a:r>
            <a:r>
              <a:rPr lang="en-CA" dirty="0" smtClean="0">
                <a:solidFill>
                  <a:schemeClr val="bg1"/>
                </a:solidFill>
              </a:rPr>
              <a:t>.  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CA" dirty="0">
                <a:solidFill>
                  <a:schemeClr val="bg1"/>
                </a:solidFill>
              </a:rPr>
              <a:t>Business Solver Tutorial: How to figure out what to do when you don’t know where to start.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2779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 smtClean="0">
                <a:solidFill>
                  <a:srgbClr val="005DAA"/>
                </a:solidFill>
              </a:rPr>
              <a:t> Interactive Tools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CA" dirty="0" smtClean="0">
                <a:solidFill>
                  <a:schemeClr val="bg1"/>
                </a:solidFill>
              </a:rPr>
              <a:t>Planning </a:t>
            </a:r>
            <a:r>
              <a:rPr lang="en-CA" dirty="0">
                <a:solidFill>
                  <a:schemeClr val="bg1"/>
                </a:solidFill>
              </a:rPr>
              <a:t>Solver Tutorial: Assistance in writing your own business plan, the easiest way possible.</a:t>
            </a:r>
          </a:p>
          <a:p>
            <a:pPr>
              <a:buFont typeface="Wingdings" pitchFamily="2" charset="2"/>
              <a:buChar char="q"/>
            </a:pPr>
            <a:r>
              <a:rPr lang="en-CA" dirty="0">
                <a:solidFill>
                  <a:schemeClr val="bg1"/>
                </a:solidFill>
              </a:rPr>
              <a:t>  </a:t>
            </a:r>
            <a:r>
              <a:rPr lang="en-CA" dirty="0" smtClean="0">
                <a:solidFill>
                  <a:schemeClr val="bg1"/>
                </a:solidFill>
              </a:rPr>
              <a:t>Finance </a:t>
            </a:r>
            <a:r>
              <a:rPr lang="en-CA" dirty="0">
                <a:solidFill>
                  <a:schemeClr val="bg1"/>
                </a:solidFill>
              </a:rPr>
              <a:t>Solver Tutorial: Step-by-step explanations of how to use the Planning Solver Financial Template to complete financial projections in minutes.</a:t>
            </a:r>
          </a:p>
          <a:p>
            <a:pPr>
              <a:buFont typeface="Wingdings" pitchFamily="2" charset="2"/>
              <a:buChar char="q"/>
            </a:pPr>
            <a:r>
              <a:rPr lang="en-CA" dirty="0">
                <a:solidFill>
                  <a:schemeClr val="bg1"/>
                </a:solidFill>
              </a:rPr>
              <a:t>  </a:t>
            </a:r>
            <a:r>
              <a:rPr lang="en-CA" dirty="0" smtClean="0">
                <a:solidFill>
                  <a:schemeClr val="bg1"/>
                </a:solidFill>
              </a:rPr>
              <a:t>Marketing </a:t>
            </a:r>
            <a:r>
              <a:rPr lang="en-CA" dirty="0">
                <a:solidFill>
                  <a:schemeClr val="bg1"/>
                </a:solidFill>
              </a:rPr>
              <a:t>Solver Tutorial: Quickly see what marketing tools make sense for you using an advanced search of 300 options.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81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 smtClean="0">
                <a:solidFill>
                  <a:srgbClr val="005DAA"/>
                </a:solidFill>
              </a:rPr>
              <a:t> Interactive Tools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CA" dirty="0" smtClean="0">
                <a:solidFill>
                  <a:schemeClr val="bg1"/>
                </a:solidFill>
              </a:rPr>
              <a:t>Sales </a:t>
            </a:r>
            <a:r>
              <a:rPr lang="en-CA" dirty="0">
                <a:solidFill>
                  <a:schemeClr val="bg1"/>
                </a:solidFill>
              </a:rPr>
              <a:t>Solver Tutorial: Target different parts of your sales funnel to improve your sales dramatically.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  </a:t>
            </a:r>
            <a:endParaRPr lang="en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Calculators</a:t>
            </a:r>
            <a:endParaRPr lang="en-CA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CA" dirty="0" smtClean="0">
                <a:solidFill>
                  <a:schemeClr val="bg1"/>
                </a:solidFill>
              </a:rPr>
              <a:t>The </a:t>
            </a:r>
            <a:r>
              <a:rPr lang="en-CA" dirty="0">
                <a:solidFill>
                  <a:schemeClr val="bg1"/>
                </a:solidFill>
              </a:rPr>
              <a:t>Idea Tester Tutorial: Finding out what your break-even and if you will be working longer hours than you want in just 8 questions</a:t>
            </a:r>
            <a:r>
              <a:rPr lang="en-CA" dirty="0" smtClean="0">
                <a:solidFill>
                  <a:schemeClr val="bg1"/>
                </a:solidFill>
              </a:rPr>
              <a:t>.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 smtClean="0">
                <a:solidFill>
                  <a:srgbClr val="005DAA"/>
                </a:solidFill>
              </a:rPr>
              <a:t> Interactive Tools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CA" dirty="0" smtClean="0">
                <a:solidFill>
                  <a:schemeClr val="bg1"/>
                </a:solidFill>
              </a:rPr>
              <a:t>Business </a:t>
            </a:r>
            <a:r>
              <a:rPr lang="en-CA" dirty="0">
                <a:solidFill>
                  <a:schemeClr val="bg1"/>
                </a:solidFill>
              </a:rPr>
              <a:t>Solver Questionnaire Tutorial: How to figure out what to do when you don’t know where to start.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  </a:t>
            </a:r>
          </a:p>
          <a:p>
            <a:pPr>
              <a:buFont typeface="Wingdings" pitchFamily="2" charset="2"/>
              <a:buChar char="q"/>
            </a:pPr>
            <a:r>
              <a:rPr lang="en-CA" dirty="0">
                <a:solidFill>
                  <a:schemeClr val="bg1"/>
                </a:solidFill>
              </a:rPr>
              <a:t>Sales Solver Calculator Tutorial: Figure out what part of your sales funnel needs the most attention to improve your sales.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5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Interactive Tools - Assessments and Guidance</a:t>
            </a:r>
            <a:endParaRPr lang="en-CA" dirty="0"/>
          </a:p>
        </p:txBody>
      </p:sp>
      <p:pic>
        <p:nvPicPr>
          <p:cNvPr id="5" name="Content Placeholder 4" descr="Small Business Strategy - Small Business Solver Documents - Windows Internet Explorer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72816"/>
            <a:ext cx="8498691" cy="4575271"/>
          </a:xfrm>
        </p:spPr>
      </p:pic>
    </p:spTree>
    <p:extLst>
      <p:ext uri="{BB962C8B-B14F-4D97-AF65-F5344CB8AC3E}">
        <p14:creationId xmlns:p14="http://schemas.microsoft.com/office/powerpoint/2010/main" val="22857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Pinpoint what you need to Focus on</a:t>
            </a:r>
            <a:endParaRPr lang="en-CA" dirty="0"/>
          </a:p>
        </p:txBody>
      </p:sp>
      <p:pic>
        <p:nvPicPr>
          <p:cNvPr id="5" name="Content Placeholder 4" descr="questionnaire - Small Business Solver - Windows Internet Explorer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3" y="1412776"/>
            <a:ext cx="4038600" cy="2174181"/>
          </a:xfrm>
        </p:spPr>
      </p:pic>
      <p:pic>
        <p:nvPicPr>
          <p:cNvPr id="6" name="Content Placeholder 5" descr="SBS and EPCG.pptx - Microsoft PowerPoint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03" y="1412776"/>
            <a:ext cx="4038600" cy="2174181"/>
          </a:xfrm>
        </p:spPr>
      </p:pic>
      <p:pic>
        <p:nvPicPr>
          <p:cNvPr id="8" name="Picture 7" descr="Questionnaire Results:: Small Business Solver - Windows Internet Explor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33056"/>
            <a:ext cx="4502859" cy="24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smallbusinesssolver.com/download/516b5e863e5a2/WhatShouldISpendMoneyOn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16387" r="31765" b="6536"/>
          <a:stretch/>
        </p:blipFill>
        <p:spPr>
          <a:xfrm>
            <a:off x="0" y="0"/>
            <a:ext cx="5364088" cy="687466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pPr marL="0" indent="0" algn="ctr">
              <a:buNone/>
            </a:pPr>
            <a:endParaRPr lang="en-CA" dirty="0"/>
          </a:p>
          <a:p>
            <a:pPr algn="ctr">
              <a:buFontTx/>
              <a:buChar char="-"/>
            </a:pPr>
            <a:r>
              <a:rPr lang="en-CA" dirty="0" smtClean="0"/>
              <a:t>4 pages</a:t>
            </a:r>
          </a:p>
          <a:p>
            <a:pPr algn="ctr">
              <a:buFontTx/>
              <a:buChar char="-"/>
            </a:pPr>
            <a:r>
              <a:rPr lang="en-CA" dirty="0" smtClean="0"/>
              <a:t>Table of Contents</a:t>
            </a:r>
          </a:p>
          <a:p>
            <a:pPr algn="ctr">
              <a:buFontTx/>
              <a:buChar char="-"/>
            </a:pPr>
            <a:r>
              <a:rPr lang="en-CA" dirty="0" smtClean="0"/>
              <a:t>Include an 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8151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00192" y="1600200"/>
            <a:ext cx="2386608" cy="4525963"/>
          </a:xfrm>
        </p:spPr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algn="ctr">
              <a:buFontTx/>
              <a:buChar char="-"/>
            </a:pPr>
            <a:r>
              <a:rPr lang="en-CA" dirty="0" smtClean="0"/>
              <a:t>The decision making module</a:t>
            </a:r>
          </a:p>
          <a:p>
            <a:pPr algn="ctr">
              <a:buFontTx/>
              <a:buChar char="-"/>
            </a:pPr>
            <a:r>
              <a:rPr lang="en-CA" dirty="0" smtClean="0"/>
              <a:t>Explanation of how to complete it</a:t>
            </a:r>
            <a:endParaRPr lang="en-CA" dirty="0"/>
          </a:p>
        </p:txBody>
      </p:sp>
      <p:pic>
        <p:nvPicPr>
          <p:cNvPr id="3" name="Picture 2" descr="https://www.smallbusinesssolver.com/download/516b5e863e5a2/WhatShouldISpendMoneyOn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5" t="24056" r="31569" b="7228"/>
          <a:stretch/>
        </p:blipFill>
        <p:spPr>
          <a:xfrm>
            <a:off x="-1" y="-99392"/>
            <a:ext cx="6178129" cy="703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00192" y="1600200"/>
            <a:ext cx="2386608" cy="4525963"/>
          </a:xfrm>
        </p:spPr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algn="ctr">
              <a:buFontTx/>
              <a:buChar char="-"/>
            </a:pPr>
            <a:r>
              <a:rPr lang="en-CA" dirty="0" smtClean="0"/>
              <a:t>The Top Things NOT To Do</a:t>
            </a:r>
          </a:p>
          <a:p>
            <a:pPr algn="ctr">
              <a:buFontTx/>
              <a:buChar char="-"/>
            </a:pPr>
            <a:r>
              <a:rPr lang="en-CA" dirty="0" smtClean="0"/>
              <a:t>Action Items</a:t>
            </a:r>
            <a:endParaRPr lang="en-CA" dirty="0"/>
          </a:p>
        </p:txBody>
      </p:sp>
      <p:pic>
        <p:nvPicPr>
          <p:cNvPr id="2" name="Picture 1" descr="https://www.smallbusinesssolver.com/download/516b5e863e5a2/WhatShouldISpendMoneyOn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t="17424" r="31569" b="5500"/>
          <a:stretch/>
        </p:blipFill>
        <p:spPr>
          <a:xfrm>
            <a:off x="0" y="-10544"/>
            <a:ext cx="5652120" cy="69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 B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" y="-342632"/>
            <a:ext cx="1724660" cy="17246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05345"/>
            <a:ext cx="9144000" cy="5652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pad pictur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" r="943" b="4642"/>
          <a:stretch/>
        </p:blipFill>
        <p:spPr>
          <a:xfrm>
            <a:off x="0" y="1205345"/>
            <a:ext cx="9144000" cy="5652656"/>
          </a:xfrm>
          <a:prstGeom prst="rect">
            <a:avLst/>
          </a:prstGeom>
        </p:spPr>
      </p:pic>
      <p:pic>
        <p:nvPicPr>
          <p:cNvPr id="3" name="Top heade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6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black"/>
                </a:solidFill>
              </a:rPr>
              <a:t>Small Business Solver</a:t>
            </a:r>
            <a:r>
              <a:rPr lang="en-US" sz="2800" dirty="0" smtClean="0">
                <a:solidFill>
                  <a:prstClr val="black"/>
                </a:solidFill>
              </a:rPr>
              <a:t>|  </a:t>
            </a:r>
            <a:r>
              <a:rPr lang="en-CA" sz="2400" dirty="0">
                <a:solidFill>
                  <a:srgbClr val="005DAA"/>
                </a:solidFill>
              </a:rPr>
              <a:t>Small Business Advice at your Fingertips </a:t>
            </a:r>
            <a:endParaRPr lang="en-US" sz="2400" dirty="0" smtClean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7" name="header cove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1110" b="88296"/>
          <a:stretch/>
        </p:blipFill>
        <p:spPr>
          <a:xfrm>
            <a:off x="0" y="0"/>
            <a:ext cx="1727200" cy="802620"/>
          </a:xfrm>
          <a:prstGeom prst="rect">
            <a:avLst/>
          </a:prstGeom>
          <a:effectLst/>
        </p:spPr>
      </p:pic>
      <p:pic>
        <p:nvPicPr>
          <p:cNvPr id="8" name="Logo Smal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11" name="list items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 rot="21034307">
            <a:off x="1909930" y="2559025"/>
            <a:ext cx="4951413" cy="2929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perspectiveRight">
                <a:rot lat="0" lon="21300000" rev="0"/>
              </a:camera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38"/>
              </a:spcBef>
            </a:pPr>
            <a:r>
              <a:rPr lang="en-US" sz="2000" b="1" dirty="0" smtClean="0">
                <a:solidFill>
                  <a:srgbClr val="005DAA"/>
                </a:solidFill>
              </a:rPr>
              <a:t>Challenges Facing Small Businesses</a:t>
            </a:r>
          </a:p>
          <a:p>
            <a:pPr marL="457200" indent="-457200">
              <a:spcBef>
                <a:spcPts val="38"/>
              </a:spcBef>
            </a:pPr>
            <a:r>
              <a:rPr lang="en-US" sz="2000" b="1" dirty="0" smtClean="0">
                <a:solidFill>
                  <a:srgbClr val="005DAA"/>
                </a:solidFill>
              </a:rPr>
              <a:t>What is Small Business Solver?</a:t>
            </a:r>
          </a:p>
          <a:p>
            <a:pPr marL="457200" indent="-457200">
              <a:spcBef>
                <a:spcPts val="38"/>
              </a:spcBef>
            </a:pPr>
            <a:r>
              <a:rPr lang="en-US" sz="2000" b="1" dirty="0" smtClean="0">
                <a:solidFill>
                  <a:srgbClr val="005DAA"/>
                </a:solidFill>
              </a:rPr>
              <a:t>E Learning Programs</a:t>
            </a:r>
          </a:p>
          <a:p>
            <a:pPr marL="457200" indent="-457200">
              <a:spcBef>
                <a:spcPts val="38"/>
              </a:spcBef>
            </a:pPr>
            <a:r>
              <a:rPr lang="en-US" sz="2000" b="1" dirty="0" smtClean="0">
                <a:solidFill>
                  <a:srgbClr val="005DAA"/>
                </a:solidFill>
              </a:rPr>
              <a:t>Subscriber Benefits</a:t>
            </a:r>
          </a:p>
          <a:p>
            <a:pPr marL="457200" indent="-457200">
              <a:spcBef>
                <a:spcPts val="38"/>
              </a:spcBef>
            </a:pPr>
            <a:r>
              <a:rPr lang="en-US" sz="2000" b="1" dirty="0" smtClean="0">
                <a:solidFill>
                  <a:srgbClr val="005DAA"/>
                </a:solidFill>
              </a:rPr>
              <a:t>Leveraging for Your Organization</a:t>
            </a:r>
          </a:p>
          <a:p>
            <a:pPr marL="457200" indent="-457200">
              <a:spcBef>
                <a:spcPts val="38"/>
              </a:spcBef>
              <a:buFont typeface="Times" pitchFamily="18" charset="0"/>
              <a:buNone/>
            </a:pPr>
            <a:endParaRPr lang="en-US" sz="2000" b="1" dirty="0" smtClean="0">
              <a:solidFill>
                <a:srgbClr val="005DAA"/>
              </a:solidFill>
            </a:endParaRPr>
          </a:p>
          <a:p>
            <a:pPr marL="457200" indent="-457200">
              <a:spcBef>
                <a:spcPts val="38"/>
              </a:spcBef>
              <a:buFont typeface="Times" pitchFamily="18" charset="0"/>
              <a:buNone/>
            </a:pPr>
            <a:endParaRPr lang="en-US" sz="2000" b="1" dirty="0" smtClean="0">
              <a:solidFill>
                <a:srgbClr val="005DAA"/>
              </a:solidFill>
            </a:endParaRPr>
          </a:p>
          <a:p>
            <a:pPr marL="457200" indent="-457200">
              <a:spcBef>
                <a:spcPts val="38"/>
              </a:spcBef>
              <a:buFont typeface="Times" pitchFamily="18" charset="0"/>
              <a:buNone/>
            </a:pPr>
            <a:endParaRPr lang="en-US" sz="2000" b="1" dirty="0" smtClean="0">
              <a:solidFill>
                <a:srgbClr val="005DAA"/>
              </a:solidFill>
            </a:endParaRPr>
          </a:p>
          <a:p>
            <a:pPr marL="457200" indent="-457200">
              <a:spcBef>
                <a:spcPts val="38"/>
              </a:spcBef>
              <a:buFont typeface="Times" pitchFamily="18" charset="0"/>
              <a:buNone/>
            </a:pPr>
            <a:endParaRPr lang="en-US" sz="2000" b="1" dirty="0" smtClean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5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00192" y="1600200"/>
            <a:ext cx="2386608" cy="4525963"/>
          </a:xfrm>
        </p:spPr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algn="ctr">
              <a:buFontTx/>
              <a:buChar char="-"/>
            </a:pPr>
            <a:r>
              <a:rPr lang="en-CA" dirty="0" smtClean="0"/>
              <a:t>Key Takeaway</a:t>
            </a:r>
          </a:p>
          <a:p>
            <a:pPr algn="ctr">
              <a:buFontTx/>
              <a:buChar char="-"/>
            </a:pPr>
            <a:r>
              <a:rPr lang="en-CA" dirty="0" smtClean="0"/>
              <a:t>Mini Case Study</a:t>
            </a:r>
            <a:endParaRPr lang="en-CA" dirty="0"/>
          </a:p>
        </p:txBody>
      </p:sp>
      <p:pic>
        <p:nvPicPr>
          <p:cNvPr id="3" name="Picture 2" descr="https://www.smallbusinesssolver.com/download/516b5e863e5a2/WhatShouldISpendMoneyOn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5" t="17770" r="31569" b="7227"/>
          <a:stretch/>
        </p:blipFill>
        <p:spPr>
          <a:xfrm>
            <a:off x="0" y="26477"/>
            <a:ext cx="5580112" cy="6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643029"/>
              </p:ext>
            </p:extLst>
          </p:nvPr>
        </p:nvGraphicFramePr>
        <p:xfrm>
          <a:off x="611560" y="836712"/>
          <a:ext cx="4429836" cy="573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5829103" imgH="7543564" progId="AcroExch.Document.7">
                  <p:embed/>
                </p:oleObj>
              </mc:Choice>
              <mc:Fallback>
                <p:oleObj name="Acrobat Document" r:id="rId4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836712"/>
                        <a:ext cx="4429836" cy="5733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436096" y="2348880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 smtClean="0"/>
              <a:t>Clear Learning Objectives and overview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994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697565"/>
              </p:ext>
            </p:extLst>
          </p:nvPr>
        </p:nvGraphicFramePr>
        <p:xfrm>
          <a:off x="4283968" y="1124744"/>
          <a:ext cx="4172635" cy="5400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4" imgW="5829103" imgH="7543564" progId="AcroExch.Document.7">
                  <p:embed/>
                </p:oleObj>
              </mc:Choice>
              <mc:Fallback>
                <p:oleObj name="Acrobat Document" r:id="rId4" imgW="5829103" imgH="7543564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124744"/>
                        <a:ext cx="4172635" cy="5400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97198" y="2875002"/>
            <a:ext cx="34189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800" dirty="0" smtClean="0"/>
              <a:t>Steps to work through</a:t>
            </a:r>
          </a:p>
          <a:p>
            <a:pPr algn="ctr"/>
            <a:r>
              <a:rPr lang="en-CA" sz="2800" dirty="0" smtClean="0"/>
              <a:t> the topic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923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66196"/>
              </p:ext>
            </p:extLst>
          </p:nvPr>
        </p:nvGraphicFramePr>
        <p:xfrm>
          <a:off x="539552" y="692696"/>
          <a:ext cx="4117170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4" imgW="5829103" imgH="7543564" progId="AcroExch.Document.7">
                  <p:embed/>
                </p:oleObj>
              </mc:Choice>
              <mc:Fallback>
                <p:oleObj name="Acrobat Document" r:id="rId4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692696"/>
                        <a:ext cx="4117170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076056" y="2204864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 smtClean="0"/>
              <a:t>What to watch out for and next steps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879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952027"/>
              </p:ext>
            </p:extLst>
          </p:nvPr>
        </p:nvGraphicFramePr>
        <p:xfrm>
          <a:off x="755576" y="1268759"/>
          <a:ext cx="4104456" cy="531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Acrobat Document" r:id="rId4" imgW="5829103" imgH="7543564" progId="AcroExch.Document.7">
                  <p:embed/>
                </p:oleObj>
              </mc:Choice>
              <mc:Fallback>
                <p:oleObj name="Acrobat Document" r:id="rId4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268759"/>
                        <a:ext cx="4104456" cy="531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076056" y="2204864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 smtClean="0"/>
              <a:t>Great discussion points that need a Trusted Business Coach to help with prioritizing and identifying gaps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17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283830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spc="-300" dirty="0" smtClean="0">
                <a:solidFill>
                  <a:schemeClr val="bg1"/>
                </a:solidFill>
              </a:rPr>
              <a:t>Financial Templates</a:t>
            </a:r>
          </a:p>
        </p:txBody>
      </p:sp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>
                <a:solidFill>
                  <a:srgbClr val="005DAA"/>
                </a:solidFill>
              </a:rPr>
              <a:t>Small Business Advice at your Fingertips 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Autofit/>
          </a:bodyPr>
          <a:lstStyle/>
          <a:p>
            <a:r>
              <a:rPr lang="en-CA" sz="2800" dirty="0" smtClean="0"/>
              <a:t>Financial Templates – Q&amp;A , Sales, Marketing, Balance Sheet, Income Statement and Cash Flow</a:t>
            </a:r>
            <a:endParaRPr lang="en-CA" sz="2800" dirty="0"/>
          </a:p>
        </p:txBody>
      </p:sp>
      <p:pic>
        <p:nvPicPr>
          <p:cNvPr id="4" name="Content Placeholder 3" descr="Microsoft Excel - numbers.xls  [Read-Only]  [Compatibility Mode]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29600" cy="4430407"/>
          </a:xfrm>
        </p:spPr>
      </p:pic>
      <p:sp>
        <p:nvSpPr>
          <p:cNvPr id="6" name="Up Arrow 5"/>
          <p:cNvSpPr/>
          <p:nvPr/>
        </p:nvSpPr>
        <p:spPr>
          <a:xfrm>
            <a:off x="1132875" y="5868919"/>
            <a:ext cx="484632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Up Arrow 6"/>
          <p:cNvSpPr/>
          <p:nvPr/>
        </p:nvSpPr>
        <p:spPr>
          <a:xfrm>
            <a:off x="1770932" y="5877272"/>
            <a:ext cx="484632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Up Arrow 7"/>
          <p:cNvSpPr/>
          <p:nvPr/>
        </p:nvSpPr>
        <p:spPr>
          <a:xfrm>
            <a:off x="2348691" y="5881293"/>
            <a:ext cx="484632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Up Arrow 8"/>
          <p:cNvSpPr/>
          <p:nvPr/>
        </p:nvSpPr>
        <p:spPr>
          <a:xfrm>
            <a:off x="2987824" y="5877272"/>
            <a:ext cx="484632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Up Arrow 9"/>
          <p:cNvSpPr/>
          <p:nvPr/>
        </p:nvSpPr>
        <p:spPr>
          <a:xfrm>
            <a:off x="3715516" y="5868919"/>
            <a:ext cx="484632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Up Arrow 10"/>
          <p:cNvSpPr/>
          <p:nvPr/>
        </p:nvSpPr>
        <p:spPr>
          <a:xfrm>
            <a:off x="4427984" y="5849688"/>
            <a:ext cx="484632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0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283830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spc="-300" dirty="0" smtClean="0">
                <a:solidFill>
                  <a:schemeClr val="bg1"/>
                </a:solidFill>
              </a:rPr>
              <a:t>Savings</a:t>
            </a:r>
          </a:p>
        </p:txBody>
      </p:sp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>
                <a:solidFill>
                  <a:srgbClr val="005DAA"/>
                </a:solidFill>
              </a:rPr>
              <a:t>Small Business Advice at your Fingertips 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Exampe</a:t>
            </a:r>
            <a:r>
              <a:rPr lang="en-CA" dirty="0" smtClean="0"/>
              <a:t> of Small Business Solver Savings Program</a:t>
            </a:r>
            <a:endParaRPr lang="en-CA" dirty="0"/>
          </a:p>
        </p:txBody>
      </p:sp>
      <p:pic>
        <p:nvPicPr>
          <p:cNvPr id="3" name="Picture 2" descr="Small Business Owners | Small Business Solver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t="27102" r="37255" b="49214"/>
          <a:stretch/>
        </p:blipFill>
        <p:spPr>
          <a:xfrm>
            <a:off x="181648" y="1844824"/>
            <a:ext cx="8494808" cy="2664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544522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With more coming!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07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283830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spc="-300" dirty="0" smtClean="0">
                <a:solidFill>
                  <a:schemeClr val="bg1"/>
                </a:solidFill>
              </a:rPr>
              <a:t>Leveraging For Your Organization</a:t>
            </a:r>
          </a:p>
        </p:txBody>
      </p:sp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>
                <a:solidFill>
                  <a:srgbClr val="005DAA"/>
                </a:solidFill>
              </a:rPr>
              <a:t>Small Business Advice at your Fingertips 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283830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spc="-300" dirty="0">
                <a:solidFill>
                  <a:schemeClr val="bg1"/>
                </a:solidFill>
              </a:rPr>
              <a:t>Challenges Facing Small </a:t>
            </a:r>
            <a:r>
              <a:rPr lang="en-US" sz="8000" spc="-300" dirty="0" smtClean="0">
                <a:solidFill>
                  <a:schemeClr val="bg1"/>
                </a:solidFill>
              </a:rPr>
              <a:t>Businesses</a:t>
            </a:r>
          </a:p>
        </p:txBody>
      </p:sp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>
                <a:solidFill>
                  <a:srgbClr val="005DAA"/>
                </a:solidFill>
              </a:rPr>
              <a:t>Small Business Advice at your Fingertips 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 smtClean="0">
                <a:solidFill>
                  <a:srgbClr val="005DAA"/>
                </a:solidFill>
              </a:rPr>
              <a:t> Leveraging For Your Organization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CA" dirty="0" smtClean="0">
                <a:solidFill>
                  <a:schemeClr val="bg1"/>
                </a:solidFill>
              </a:rPr>
              <a:t>  e learning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>
                <a:solidFill>
                  <a:schemeClr val="bg1"/>
                </a:solidFill>
              </a:rPr>
              <a:t> Webinars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>
                <a:solidFill>
                  <a:schemeClr val="bg1"/>
                </a:solidFill>
              </a:rPr>
              <a:t> Subscription</a:t>
            </a: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Special Offer:  </a:t>
            </a: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 B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" y="-342632"/>
            <a:ext cx="1724660" cy="17246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05345"/>
            <a:ext cx="9144000" cy="5652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pad pictur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" r="943" b="4642"/>
          <a:stretch/>
        </p:blipFill>
        <p:spPr>
          <a:xfrm>
            <a:off x="0" y="1205345"/>
            <a:ext cx="9144000" cy="5652656"/>
          </a:xfrm>
          <a:prstGeom prst="rect">
            <a:avLst/>
          </a:prstGeom>
        </p:spPr>
      </p:pic>
      <p:pic>
        <p:nvPicPr>
          <p:cNvPr id="3" name="Top heade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6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black"/>
                </a:solidFill>
              </a:rPr>
              <a:t>Small Business Solver</a:t>
            </a:r>
            <a:r>
              <a:rPr lang="en-US" sz="2800" dirty="0" smtClean="0">
                <a:solidFill>
                  <a:prstClr val="black"/>
                </a:solidFill>
              </a:rPr>
              <a:t>|  </a:t>
            </a:r>
            <a:r>
              <a:rPr lang="en-CA" sz="2400" dirty="0">
                <a:solidFill>
                  <a:srgbClr val="005DAA"/>
                </a:solidFill>
              </a:rPr>
              <a:t>Small Business Advice at your Fingertips </a:t>
            </a:r>
            <a:endParaRPr lang="en-US" sz="2400" dirty="0" smtClean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7" name="header cove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1110" b="88296"/>
          <a:stretch/>
        </p:blipFill>
        <p:spPr>
          <a:xfrm>
            <a:off x="0" y="0"/>
            <a:ext cx="1727200" cy="802620"/>
          </a:xfrm>
          <a:prstGeom prst="rect">
            <a:avLst/>
          </a:prstGeom>
          <a:effectLst/>
        </p:spPr>
      </p:pic>
      <p:pic>
        <p:nvPicPr>
          <p:cNvPr id="8" name="Logo Smal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11" name="list items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 rot="21034307">
            <a:off x="1909930" y="2559025"/>
            <a:ext cx="4951413" cy="2929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perspectiveRight">
                <a:rot lat="0" lon="21300000" rev="0"/>
              </a:camera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38"/>
              </a:spcBef>
            </a:pPr>
            <a:r>
              <a:rPr lang="en-US" sz="2000" b="1" dirty="0" smtClean="0">
                <a:solidFill>
                  <a:srgbClr val="005DAA"/>
                </a:solidFill>
              </a:rPr>
              <a:t>Challenges Facing Small Businesses</a:t>
            </a:r>
          </a:p>
          <a:p>
            <a:pPr marL="457200" indent="-457200">
              <a:spcBef>
                <a:spcPts val="38"/>
              </a:spcBef>
            </a:pPr>
            <a:r>
              <a:rPr lang="en-US" sz="2000" b="1" dirty="0" smtClean="0">
                <a:solidFill>
                  <a:srgbClr val="005DAA"/>
                </a:solidFill>
              </a:rPr>
              <a:t>What is Small Business Solver?</a:t>
            </a:r>
          </a:p>
          <a:p>
            <a:pPr marL="457200" indent="-457200">
              <a:spcBef>
                <a:spcPts val="38"/>
              </a:spcBef>
            </a:pPr>
            <a:r>
              <a:rPr lang="en-US" sz="2000" b="1" dirty="0" smtClean="0">
                <a:solidFill>
                  <a:srgbClr val="005DAA"/>
                </a:solidFill>
              </a:rPr>
              <a:t>E Learning Programs</a:t>
            </a:r>
          </a:p>
          <a:p>
            <a:pPr marL="457200" indent="-457200">
              <a:spcBef>
                <a:spcPts val="38"/>
              </a:spcBef>
            </a:pPr>
            <a:r>
              <a:rPr lang="en-US" sz="2000" b="1" dirty="0" smtClean="0">
                <a:solidFill>
                  <a:srgbClr val="005DAA"/>
                </a:solidFill>
              </a:rPr>
              <a:t>Subscriber Benefits</a:t>
            </a:r>
          </a:p>
          <a:p>
            <a:pPr marL="457200" indent="-457200">
              <a:spcBef>
                <a:spcPts val="38"/>
              </a:spcBef>
            </a:pPr>
            <a:r>
              <a:rPr lang="en-US" sz="2000" b="1" dirty="0" smtClean="0">
                <a:solidFill>
                  <a:srgbClr val="005DAA"/>
                </a:solidFill>
              </a:rPr>
              <a:t>Leveraging for Your Organization</a:t>
            </a:r>
          </a:p>
          <a:p>
            <a:pPr marL="457200" indent="-457200">
              <a:spcBef>
                <a:spcPts val="38"/>
              </a:spcBef>
              <a:buFont typeface="Times" pitchFamily="18" charset="0"/>
              <a:buNone/>
            </a:pPr>
            <a:endParaRPr lang="en-US" sz="2000" b="1" dirty="0" smtClean="0">
              <a:solidFill>
                <a:srgbClr val="005DAA"/>
              </a:solidFill>
            </a:endParaRPr>
          </a:p>
          <a:p>
            <a:pPr marL="457200" indent="-457200">
              <a:spcBef>
                <a:spcPts val="38"/>
              </a:spcBef>
              <a:buFont typeface="Times" pitchFamily="18" charset="0"/>
              <a:buNone/>
            </a:pPr>
            <a:endParaRPr lang="en-US" sz="2000" b="1" dirty="0" smtClean="0">
              <a:solidFill>
                <a:srgbClr val="005DAA"/>
              </a:solidFill>
            </a:endParaRPr>
          </a:p>
          <a:p>
            <a:pPr marL="457200" indent="-457200">
              <a:spcBef>
                <a:spcPts val="38"/>
              </a:spcBef>
              <a:buFont typeface="Times" pitchFamily="18" charset="0"/>
              <a:buNone/>
            </a:pPr>
            <a:endParaRPr lang="en-US" sz="2000" b="1" dirty="0" smtClean="0">
              <a:solidFill>
                <a:srgbClr val="005DAA"/>
              </a:solidFill>
            </a:endParaRPr>
          </a:p>
          <a:p>
            <a:pPr marL="457200" indent="-457200">
              <a:spcBef>
                <a:spcPts val="38"/>
              </a:spcBef>
              <a:buFont typeface="Times" pitchFamily="18" charset="0"/>
              <a:buNone/>
            </a:pPr>
            <a:endParaRPr lang="en-US" sz="2000" b="1" dirty="0" smtClean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0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 smtClean="0">
                <a:solidFill>
                  <a:srgbClr val="005DAA"/>
                </a:solidFill>
              </a:rPr>
              <a:t>Challenges Facing Small Business 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Time – not enough time in the day 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Timing – access to information when they need it</a:t>
            </a:r>
          </a:p>
          <a:p>
            <a:r>
              <a:rPr lang="en-CA" dirty="0">
                <a:solidFill>
                  <a:schemeClr val="bg1"/>
                </a:solidFill>
              </a:rPr>
              <a:t>Complexity – many challenges and opportunities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Resources –  where to go and find information to help them, fast, easily and in one place</a:t>
            </a:r>
          </a:p>
          <a:p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chemeClr val="bg1"/>
                </a:solidFill>
              </a:rPr>
              <a:t>Learning  specifics </a:t>
            </a:r>
            <a:r>
              <a:rPr lang="en-CA" dirty="0" err="1" smtClean="0">
                <a:solidFill>
                  <a:schemeClr val="bg1"/>
                </a:solidFill>
              </a:rPr>
              <a:t>eg</a:t>
            </a:r>
            <a:r>
              <a:rPr lang="en-CA" dirty="0" smtClean="0">
                <a:solidFill>
                  <a:schemeClr val="bg1"/>
                </a:solidFill>
              </a:rPr>
              <a:t>. sales, marketing, planning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Resources – affordable 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283830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spc="-300" dirty="0" smtClean="0">
                <a:solidFill>
                  <a:schemeClr val="bg1"/>
                </a:solidFill>
              </a:rPr>
              <a:t>What is Small Business Solver?</a:t>
            </a:r>
          </a:p>
        </p:txBody>
      </p:sp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>
                <a:solidFill>
                  <a:srgbClr val="005DAA"/>
                </a:solidFill>
              </a:rPr>
              <a:t>Small Business Advice at your Fingertips 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 smtClean="0">
                <a:solidFill>
                  <a:srgbClr val="005DAA"/>
                </a:solidFill>
              </a:rPr>
              <a:t>What is Small Business Solver?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A comprehensive set of tools to address the complex needs from aspiring to existing small business </a:t>
            </a:r>
            <a:r>
              <a:rPr lang="en-CA" dirty="0" smtClean="0">
                <a:solidFill>
                  <a:schemeClr val="bg1"/>
                </a:solidFill>
              </a:rPr>
              <a:t>owner</a:t>
            </a:r>
            <a:endParaRPr lang="en-CA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Business Planning = Business template + 48 worksheets</a:t>
            </a:r>
          </a:p>
          <a:p>
            <a:pPr>
              <a:buFont typeface="Wingdings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Financial Modules = 10 topics include everything from understanding your numbers through to sales forecasting.</a:t>
            </a:r>
          </a:p>
          <a:p>
            <a:pPr>
              <a:buFont typeface="Wingdings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Idea Testing = 1 book – interactive 8 questions to get you started and figure out what are the red flags for your business concept</a:t>
            </a:r>
          </a:p>
          <a:p>
            <a:pPr>
              <a:buFont typeface="Wingdings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Marketing Modules = 30 topics include personal packaging,  materials, CRM, trade shows, building strategic alliance</a:t>
            </a:r>
          </a:p>
          <a:p>
            <a:pPr>
              <a:buFont typeface="Wingdings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Sales = 50 topics include understanding sales funnel, closing, handling objectives, sales mindset and motivation</a:t>
            </a:r>
          </a:p>
          <a:p>
            <a:pPr>
              <a:buFont typeface="Wingdings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Start Up =  46 moving into becoming entrepreneur, what you need to know.</a:t>
            </a:r>
          </a:p>
          <a:p>
            <a:pPr>
              <a:buFont typeface="Wingdings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Strategy = 48 topics everything from thinking to closing your business</a:t>
            </a:r>
          </a:p>
          <a:p>
            <a:pPr>
              <a:buFont typeface="Wingdings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Webinars = 25+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3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283830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spc="-300" dirty="0" smtClean="0">
                <a:solidFill>
                  <a:schemeClr val="bg1"/>
                </a:solidFill>
              </a:rPr>
              <a:t>E Learning Programs</a:t>
            </a:r>
          </a:p>
        </p:txBody>
      </p:sp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>
                <a:solidFill>
                  <a:srgbClr val="005DAA"/>
                </a:solidFill>
              </a:rPr>
              <a:t>Small Business Advice at your Fingertips 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 smtClean="0">
                <a:solidFill>
                  <a:srgbClr val="005DAA"/>
                </a:solidFill>
              </a:rPr>
              <a:t> E Learning Programs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Weekly e learning series designed to get results</a:t>
            </a:r>
            <a:endParaRPr lang="en-CA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Your Small Business Marketing Campaign  - Getting your marketing started and successful ( 4 weeks</a:t>
            </a:r>
            <a:r>
              <a:rPr lang="en-CA" sz="1600" dirty="0" smtClean="0">
                <a:solidFill>
                  <a:schemeClr val="bg1"/>
                </a:solidFill>
              </a:rPr>
              <a:t>)</a:t>
            </a:r>
            <a:endParaRPr lang="en-CA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Your Sales Strategy - This learning track gets your sales on track. (4 weeks)</a:t>
            </a:r>
          </a:p>
          <a:p>
            <a:pPr>
              <a:buFont typeface="Wingdings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 </a:t>
            </a:r>
            <a:r>
              <a:rPr lang="en-CA" sz="1600" dirty="0" smtClean="0">
                <a:solidFill>
                  <a:schemeClr val="bg1"/>
                </a:solidFill>
              </a:rPr>
              <a:t>Small </a:t>
            </a:r>
            <a:r>
              <a:rPr lang="en-CA" sz="1600" dirty="0">
                <a:solidFill>
                  <a:schemeClr val="bg1"/>
                </a:solidFill>
              </a:rPr>
              <a:t>Business Selling 101 - Use this learning track to give yourself the basics on selling, to improve your close rate, or to train new sales employees.  (50 weeks</a:t>
            </a:r>
            <a:r>
              <a:rPr lang="en-CA" sz="1600" dirty="0" smtClean="0">
                <a:solidFill>
                  <a:schemeClr val="bg1"/>
                </a:solidFill>
              </a:rPr>
              <a:t>)</a:t>
            </a:r>
            <a:endParaRPr lang="en-CA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Starting Up a Business - Use this learning track to follow the key stages of ramping up your business, making critical decisions, and keeping up the momentum.  (32 weeks</a:t>
            </a:r>
            <a:r>
              <a:rPr lang="en-CA" sz="1600" dirty="0" smtClean="0">
                <a:solidFill>
                  <a:schemeClr val="bg1"/>
                </a:solidFill>
              </a:rPr>
              <a:t>)</a:t>
            </a:r>
            <a:endParaRPr lang="en-CA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SEB Business Plan Program - The Self-Employment Benefit Program requires that a business plan is developed within the first 8 weeks. This learning track helps with moving forward and tracking progress.  (32 weeks</a:t>
            </a:r>
            <a:r>
              <a:rPr lang="en-CA" sz="1600" dirty="0" smtClean="0">
                <a:solidFill>
                  <a:schemeClr val="bg1"/>
                </a:solidFill>
              </a:rPr>
              <a:t>)</a:t>
            </a:r>
            <a:endParaRPr lang="en-CA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A Business Plan For Yourself - Use this learning track to start heading down the right track – action oriented and focused on the vision for your business (4 weeks</a:t>
            </a:r>
            <a:r>
              <a:rPr lang="en-CA" sz="1600" dirty="0" smtClean="0">
                <a:solidFill>
                  <a:schemeClr val="bg1"/>
                </a:solidFill>
              </a:rPr>
              <a:t>)</a:t>
            </a:r>
            <a:endParaRPr lang="en-CA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An Action Plan For Yourself -Creating an action plan is critical to moving forward.  Self-discipline and positive action. Use this learning track to get on track. (4 weeks)</a:t>
            </a:r>
          </a:p>
          <a:p>
            <a:pPr>
              <a:buFont typeface="Wingdings" pitchFamily="2" charset="2"/>
              <a:buChar char="q"/>
            </a:pPr>
            <a:endParaRPr lang="en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ey B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 rot="10800000">
            <a:off x="0" y="1121229"/>
            <a:ext cx="9144000" cy="5736771"/>
          </a:xfrm>
          <a:prstGeom prst="rect">
            <a:avLst/>
          </a:prstGeom>
        </p:spPr>
      </p:pic>
      <p:pic>
        <p:nvPicPr>
          <p:cNvPr id="19" name="Top h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283830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spc="-300" dirty="0" smtClean="0">
                <a:solidFill>
                  <a:schemeClr val="bg1"/>
                </a:solidFill>
              </a:rPr>
              <a:t>Subscriber Benefits</a:t>
            </a:r>
          </a:p>
        </p:txBody>
      </p:sp>
      <p:pic>
        <p:nvPicPr>
          <p:cNvPr id="17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379"/>
          <a:stretch/>
        </p:blipFill>
        <p:spPr>
          <a:xfrm>
            <a:off x="0" y="-2"/>
            <a:ext cx="9144000" cy="1208316"/>
          </a:xfrm>
          <a:prstGeom prst="rect">
            <a:avLst/>
          </a:prstGeom>
          <a:effectLst/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Small Business Solver</a:t>
            </a:r>
            <a:r>
              <a:rPr lang="en-US" sz="2800" dirty="0">
                <a:solidFill>
                  <a:prstClr val="black"/>
                </a:solidFill>
              </a:rPr>
              <a:t>|  </a:t>
            </a:r>
            <a:r>
              <a:rPr lang="en-CA" sz="2800" dirty="0">
                <a:solidFill>
                  <a:srgbClr val="005DAA"/>
                </a:solidFill>
              </a:rPr>
              <a:t>Small Business Advice at your Fingertips </a:t>
            </a:r>
            <a:endParaRPr lang="en-US" sz="2800" dirty="0">
              <a:solidFill>
                <a:srgbClr val="005DAA"/>
              </a:solidFill>
            </a:endParaRPr>
          </a:p>
          <a:p>
            <a:endParaRPr lang="en-US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>
        <p:tmplLst>
          <p:tmpl>
            <p:tnLst>
              <p:par>
                <p:cTn presetID="2" presetClass="entr" presetSubtype="8" de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white header BG">
  <a:themeElements>
    <a:clrScheme name="BBVA">
      <a:dk1>
        <a:srgbClr val="FFFFFF"/>
      </a:dk1>
      <a:lt1>
        <a:srgbClr val="FFFFFF"/>
      </a:lt1>
      <a:dk2>
        <a:srgbClr val="094FA4"/>
      </a:dk2>
      <a:lt2>
        <a:srgbClr val="009EE5"/>
      </a:lt2>
      <a:accent1>
        <a:srgbClr val="89D1F3"/>
      </a:accent1>
      <a:accent2>
        <a:srgbClr val="006EC1"/>
      </a:accent2>
      <a:accent3>
        <a:srgbClr val="86C82D"/>
      </a:accent3>
      <a:accent4>
        <a:srgbClr val="FDBD2C"/>
      </a:accent4>
      <a:accent5>
        <a:srgbClr val="F6891E"/>
      </a:accent5>
      <a:accent6>
        <a:srgbClr val="C8175E"/>
      </a:accent6>
      <a:hlink>
        <a:srgbClr val="3EB6BB"/>
      </a:hlink>
      <a:folHlink>
        <a:srgbClr val="B7C2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1100</Words>
  <Application>Microsoft Office PowerPoint</Application>
  <PresentationFormat>On-screen Show (4:3)</PresentationFormat>
  <Paragraphs>171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white header BG</vt:lpstr>
      <vt:lpstr>1_Custom Design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Interactive Tools - Assessments and Guidance</vt:lpstr>
      <vt:lpstr>Pinpoint what you need to Focus 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Templates – Q&amp;A , Sales, Marketing, Balance Sheet, Income Statement and Cash Flow</vt:lpstr>
      <vt:lpstr>PowerPoint Presentation</vt:lpstr>
      <vt:lpstr>Exampe of Small Business Solver Savings Program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Ritch</dc:creator>
  <cp:lastModifiedBy>HP</cp:lastModifiedBy>
  <cp:revision>223</cp:revision>
  <cp:lastPrinted>2013-07-15T21:11:38Z</cp:lastPrinted>
  <dcterms:created xsi:type="dcterms:W3CDTF">2013-02-01T15:51:29Z</dcterms:created>
  <dcterms:modified xsi:type="dcterms:W3CDTF">2013-07-16T02:06:45Z</dcterms:modified>
</cp:coreProperties>
</file>