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4"/>
  </p:notesMasterIdLst>
  <p:handoutMasterIdLst>
    <p:handoutMasterId r:id="rId15"/>
  </p:handoutMasterIdLst>
  <p:sldIdLst>
    <p:sldId id="256" r:id="rId2"/>
    <p:sldId id="311" r:id="rId3"/>
    <p:sldId id="313" r:id="rId4"/>
    <p:sldId id="314" r:id="rId5"/>
    <p:sldId id="315" r:id="rId6"/>
    <p:sldId id="312" r:id="rId7"/>
    <p:sldId id="316" r:id="rId8"/>
    <p:sldId id="317" r:id="rId9"/>
    <p:sldId id="319" r:id="rId10"/>
    <p:sldId id="318" r:id="rId11"/>
    <p:sldId id="290" r:id="rId12"/>
    <p:sldId id="29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55" autoAdjust="0"/>
    <p:restoredTop sz="94671" autoAdjust="0"/>
  </p:normalViewPr>
  <p:slideViewPr>
    <p:cSldViewPr>
      <p:cViewPr>
        <p:scale>
          <a:sx n="80" d="100"/>
          <a:sy n="80" d="100"/>
        </p:scale>
        <p:origin x="-960" y="-72"/>
      </p:cViewPr>
      <p:guideLst>
        <p:guide orient="horz" pos="2160"/>
        <p:guide pos="2880"/>
      </p:guideLst>
    </p:cSldViewPr>
  </p:slideViewPr>
  <p:notesTextViewPr>
    <p:cViewPr>
      <p:scale>
        <a:sx n="1" d="1"/>
        <a:sy n="1" d="1"/>
      </p:scale>
      <p:origin x="0" y="0"/>
    </p:cViewPr>
  </p:notesTextViewPr>
  <p:sorterViewPr>
    <p:cViewPr>
      <p:scale>
        <a:sx n="100" d="100"/>
        <a:sy n="100" d="100"/>
      </p:scale>
      <p:origin x="0" y="260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6883801-F776-4EBF-BFE8-5FB91EF25588}" type="datetimeFigureOut">
              <a:rPr lang="en-CA" smtClean="0"/>
              <a:t>15/07/2013</a:t>
            </a:fld>
            <a:endParaRPr lang="en-CA"/>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4B596DF-56A0-4ACA-8933-3BB1C2D3AC1C}" type="slidenum">
              <a:rPr lang="en-CA" smtClean="0"/>
              <a:t>‹#›</a:t>
            </a:fld>
            <a:endParaRPr lang="en-CA"/>
          </a:p>
        </p:txBody>
      </p:sp>
    </p:spTree>
    <p:extLst>
      <p:ext uri="{BB962C8B-B14F-4D97-AF65-F5344CB8AC3E}">
        <p14:creationId xmlns:p14="http://schemas.microsoft.com/office/powerpoint/2010/main" val="9428736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BFA88D-81A9-42E2-AF93-7A479276CB72}" type="datetimeFigureOut">
              <a:rPr lang="en-CA" smtClean="0"/>
              <a:t>15/07/2013</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AF5A18-194C-4380-B83A-585BCE5BB9C9}" type="slidenum">
              <a:rPr lang="en-CA" smtClean="0"/>
              <a:t>‹#›</a:t>
            </a:fld>
            <a:endParaRPr lang="en-CA"/>
          </a:p>
        </p:txBody>
      </p:sp>
    </p:spTree>
    <p:extLst>
      <p:ext uri="{BB962C8B-B14F-4D97-AF65-F5344CB8AC3E}">
        <p14:creationId xmlns:p14="http://schemas.microsoft.com/office/powerpoint/2010/main" val="18883518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CAF5A18-194C-4380-B83A-585BCE5BB9C9}" type="slidenum">
              <a:rPr lang="en-CA" smtClean="0"/>
              <a:t>1</a:t>
            </a:fld>
            <a:endParaRPr lang="en-CA"/>
          </a:p>
        </p:txBody>
      </p:sp>
    </p:spTree>
    <p:extLst>
      <p:ext uri="{BB962C8B-B14F-4D97-AF65-F5344CB8AC3E}">
        <p14:creationId xmlns:p14="http://schemas.microsoft.com/office/powerpoint/2010/main" val="40083527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CAF5A18-194C-4380-B83A-585BCE5BB9C9}" type="slidenum">
              <a:rPr lang="en-CA" smtClean="0"/>
              <a:t>10</a:t>
            </a:fld>
            <a:endParaRPr lang="en-CA"/>
          </a:p>
        </p:txBody>
      </p:sp>
    </p:spTree>
    <p:extLst>
      <p:ext uri="{BB962C8B-B14F-4D97-AF65-F5344CB8AC3E}">
        <p14:creationId xmlns:p14="http://schemas.microsoft.com/office/powerpoint/2010/main" val="24404539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CAF5A18-194C-4380-B83A-585BCE5BB9C9}" type="slidenum">
              <a:rPr lang="en-CA" smtClean="0"/>
              <a:t>11</a:t>
            </a:fld>
            <a:endParaRPr lang="en-CA"/>
          </a:p>
        </p:txBody>
      </p:sp>
    </p:spTree>
    <p:extLst>
      <p:ext uri="{BB962C8B-B14F-4D97-AF65-F5344CB8AC3E}">
        <p14:creationId xmlns:p14="http://schemas.microsoft.com/office/powerpoint/2010/main" val="39260466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CAF5A18-194C-4380-B83A-585BCE5BB9C9}" type="slidenum">
              <a:rPr lang="en-CA" smtClean="0"/>
              <a:t>12</a:t>
            </a:fld>
            <a:endParaRPr lang="en-CA"/>
          </a:p>
        </p:txBody>
      </p:sp>
    </p:spTree>
    <p:extLst>
      <p:ext uri="{BB962C8B-B14F-4D97-AF65-F5344CB8AC3E}">
        <p14:creationId xmlns:p14="http://schemas.microsoft.com/office/powerpoint/2010/main" val="378562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CAF5A18-194C-4380-B83A-585BCE5BB9C9}" type="slidenum">
              <a:rPr lang="en-CA" smtClean="0"/>
              <a:t>2</a:t>
            </a:fld>
            <a:endParaRPr lang="en-CA"/>
          </a:p>
        </p:txBody>
      </p:sp>
    </p:spTree>
    <p:extLst>
      <p:ext uri="{BB962C8B-B14F-4D97-AF65-F5344CB8AC3E}">
        <p14:creationId xmlns:p14="http://schemas.microsoft.com/office/powerpoint/2010/main" val="30769803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CAF5A18-194C-4380-B83A-585BCE5BB9C9}" type="slidenum">
              <a:rPr lang="en-CA" smtClean="0"/>
              <a:t>3</a:t>
            </a:fld>
            <a:endParaRPr lang="en-CA"/>
          </a:p>
        </p:txBody>
      </p:sp>
    </p:spTree>
    <p:extLst>
      <p:ext uri="{BB962C8B-B14F-4D97-AF65-F5344CB8AC3E}">
        <p14:creationId xmlns:p14="http://schemas.microsoft.com/office/powerpoint/2010/main" val="28679345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CAF5A18-194C-4380-B83A-585BCE5BB9C9}" type="slidenum">
              <a:rPr lang="en-CA" smtClean="0"/>
              <a:t>4</a:t>
            </a:fld>
            <a:endParaRPr lang="en-CA"/>
          </a:p>
        </p:txBody>
      </p:sp>
    </p:spTree>
    <p:extLst>
      <p:ext uri="{BB962C8B-B14F-4D97-AF65-F5344CB8AC3E}">
        <p14:creationId xmlns:p14="http://schemas.microsoft.com/office/powerpoint/2010/main" val="1574525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CAF5A18-194C-4380-B83A-585BCE5BB9C9}" type="slidenum">
              <a:rPr lang="en-CA" smtClean="0"/>
              <a:t>5</a:t>
            </a:fld>
            <a:endParaRPr lang="en-CA"/>
          </a:p>
        </p:txBody>
      </p:sp>
    </p:spTree>
    <p:extLst>
      <p:ext uri="{BB962C8B-B14F-4D97-AF65-F5344CB8AC3E}">
        <p14:creationId xmlns:p14="http://schemas.microsoft.com/office/powerpoint/2010/main" val="10154349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CAF5A18-194C-4380-B83A-585BCE5BB9C9}" type="slidenum">
              <a:rPr lang="en-CA" smtClean="0"/>
              <a:t>6</a:t>
            </a:fld>
            <a:endParaRPr lang="en-CA"/>
          </a:p>
        </p:txBody>
      </p:sp>
    </p:spTree>
    <p:extLst>
      <p:ext uri="{BB962C8B-B14F-4D97-AF65-F5344CB8AC3E}">
        <p14:creationId xmlns:p14="http://schemas.microsoft.com/office/powerpoint/2010/main" val="28679345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CAF5A18-194C-4380-B83A-585BCE5BB9C9}" type="slidenum">
              <a:rPr lang="en-CA" smtClean="0"/>
              <a:t>7</a:t>
            </a:fld>
            <a:endParaRPr lang="en-CA"/>
          </a:p>
        </p:txBody>
      </p:sp>
    </p:spTree>
    <p:extLst>
      <p:ext uri="{BB962C8B-B14F-4D97-AF65-F5344CB8AC3E}">
        <p14:creationId xmlns:p14="http://schemas.microsoft.com/office/powerpoint/2010/main" val="13087779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CAF5A18-194C-4380-B83A-585BCE5BB9C9}" type="slidenum">
              <a:rPr lang="en-CA" smtClean="0"/>
              <a:t>8</a:t>
            </a:fld>
            <a:endParaRPr lang="en-CA"/>
          </a:p>
        </p:txBody>
      </p:sp>
    </p:spTree>
    <p:extLst>
      <p:ext uri="{BB962C8B-B14F-4D97-AF65-F5344CB8AC3E}">
        <p14:creationId xmlns:p14="http://schemas.microsoft.com/office/powerpoint/2010/main" val="24404539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CAF5A18-194C-4380-B83A-585BCE5BB9C9}" type="slidenum">
              <a:rPr lang="en-CA" smtClean="0"/>
              <a:t>9</a:t>
            </a:fld>
            <a:endParaRPr lang="en-CA"/>
          </a:p>
        </p:txBody>
      </p:sp>
    </p:spTree>
    <p:extLst>
      <p:ext uri="{BB962C8B-B14F-4D97-AF65-F5344CB8AC3E}">
        <p14:creationId xmlns:p14="http://schemas.microsoft.com/office/powerpoint/2010/main" val="20712162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A68AE588-74BF-472C-BBE8-3DC8BA1037E8}" type="datetimeFigureOut">
              <a:rPr lang="en-CA" smtClean="0"/>
              <a:t>15/07/2013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1014937-B40F-40EC-ACC2-FB826A18B9DF}" type="slidenum">
              <a:rPr lang="en-CA" smtClean="0"/>
              <a:t>‹#›</a:t>
            </a:fld>
            <a:endParaRPr lang="en-CA"/>
          </a:p>
        </p:txBody>
      </p:sp>
    </p:spTree>
    <p:extLst>
      <p:ext uri="{BB962C8B-B14F-4D97-AF65-F5344CB8AC3E}">
        <p14:creationId xmlns:p14="http://schemas.microsoft.com/office/powerpoint/2010/main" val="3422755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68AE588-74BF-472C-BBE8-3DC8BA1037E8}" type="datetimeFigureOut">
              <a:rPr lang="en-CA" smtClean="0"/>
              <a:t>15/07/2013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1014937-B40F-40EC-ACC2-FB826A18B9DF}" type="slidenum">
              <a:rPr lang="en-CA" smtClean="0"/>
              <a:t>‹#›</a:t>
            </a:fld>
            <a:endParaRPr lang="en-CA"/>
          </a:p>
        </p:txBody>
      </p:sp>
    </p:spTree>
    <p:extLst>
      <p:ext uri="{BB962C8B-B14F-4D97-AF65-F5344CB8AC3E}">
        <p14:creationId xmlns:p14="http://schemas.microsoft.com/office/powerpoint/2010/main" val="289749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68AE588-74BF-472C-BBE8-3DC8BA1037E8}" type="datetimeFigureOut">
              <a:rPr lang="en-CA" smtClean="0"/>
              <a:t>15/07/2013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1014937-B40F-40EC-ACC2-FB826A18B9DF}" type="slidenum">
              <a:rPr lang="en-CA" smtClean="0"/>
              <a:t>‹#›</a:t>
            </a:fld>
            <a:endParaRPr lang="en-CA"/>
          </a:p>
        </p:txBody>
      </p:sp>
    </p:spTree>
    <p:extLst>
      <p:ext uri="{BB962C8B-B14F-4D97-AF65-F5344CB8AC3E}">
        <p14:creationId xmlns:p14="http://schemas.microsoft.com/office/powerpoint/2010/main" val="1867968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68AE588-74BF-472C-BBE8-3DC8BA1037E8}" type="datetimeFigureOut">
              <a:rPr lang="en-CA" smtClean="0"/>
              <a:t>15/07/2013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1014937-B40F-40EC-ACC2-FB826A18B9DF}" type="slidenum">
              <a:rPr lang="en-CA" smtClean="0"/>
              <a:t>‹#›</a:t>
            </a:fld>
            <a:endParaRPr lang="en-CA"/>
          </a:p>
        </p:txBody>
      </p:sp>
    </p:spTree>
    <p:extLst>
      <p:ext uri="{BB962C8B-B14F-4D97-AF65-F5344CB8AC3E}">
        <p14:creationId xmlns:p14="http://schemas.microsoft.com/office/powerpoint/2010/main" val="288999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8AE588-74BF-472C-BBE8-3DC8BA1037E8}" type="datetimeFigureOut">
              <a:rPr lang="en-CA" smtClean="0"/>
              <a:t>15/07/2013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1014937-B40F-40EC-ACC2-FB826A18B9DF}" type="slidenum">
              <a:rPr lang="en-CA" smtClean="0"/>
              <a:t>‹#›</a:t>
            </a:fld>
            <a:endParaRPr lang="en-CA"/>
          </a:p>
        </p:txBody>
      </p:sp>
    </p:spTree>
    <p:extLst>
      <p:ext uri="{BB962C8B-B14F-4D97-AF65-F5344CB8AC3E}">
        <p14:creationId xmlns:p14="http://schemas.microsoft.com/office/powerpoint/2010/main" val="1152639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A68AE588-74BF-472C-BBE8-3DC8BA1037E8}" type="datetimeFigureOut">
              <a:rPr lang="en-CA" smtClean="0"/>
              <a:t>15/07/2013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1014937-B40F-40EC-ACC2-FB826A18B9DF}" type="slidenum">
              <a:rPr lang="en-CA" smtClean="0"/>
              <a:t>‹#›</a:t>
            </a:fld>
            <a:endParaRPr lang="en-CA"/>
          </a:p>
        </p:txBody>
      </p:sp>
    </p:spTree>
    <p:extLst>
      <p:ext uri="{BB962C8B-B14F-4D97-AF65-F5344CB8AC3E}">
        <p14:creationId xmlns:p14="http://schemas.microsoft.com/office/powerpoint/2010/main" val="625996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A68AE588-74BF-472C-BBE8-3DC8BA1037E8}" type="datetimeFigureOut">
              <a:rPr lang="en-CA" smtClean="0"/>
              <a:t>15/07/2013</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E1014937-B40F-40EC-ACC2-FB826A18B9DF}" type="slidenum">
              <a:rPr lang="en-CA" smtClean="0"/>
              <a:t>‹#›</a:t>
            </a:fld>
            <a:endParaRPr lang="en-CA"/>
          </a:p>
        </p:txBody>
      </p:sp>
    </p:spTree>
    <p:extLst>
      <p:ext uri="{BB962C8B-B14F-4D97-AF65-F5344CB8AC3E}">
        <p14:creationId xmlns:p14="http://schemas.microsoft.com/office/powerpoint/2010/main" val="1540362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A68AE588-74BF-472C-BBE8-3DC8BA1037E8}" type="datetimeFigureOut">
              <a:rPr lang="en-CA" smtClean="0"/>
              <a:t>15/07/2013</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E1014937-B40F-40EC-ACC2-FB826A18B9DF}" type="slidenum">
              <a:rPr lang="en-CA" smtClean="0"/>
              <a:t>‹#›</a:t>
            </a:fld>
            <a:endParaRPr lang="en-CA"/>
          </a:p>
        </p:txBody>
      </p:sp>
    </p:spTree>
    <p:extLst>
      <p:ext uri="{BB962C8B-B14F-4D97-AF65-F5344CB8AC3E}">
        <p14:creationId xmlns:p14="http://schemas.microsoft.com/office/powerpoint/2010/main" val="1462437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8AE588-74BF-472C-BBE8-3DC8BA1037E8}" type="datetimeFigureOut">
              <a:rPr lang="en-CA" smtClean="0"/>
              <a:t>15/07/2013</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E1014937-B40F-40EC-ACC2-FB826A18B9DF}" type="slidenum">
              <a:rPr lang="en-CA" smtClean="0"/>
              <a:t>‹#›</a:t>
            </a:fld>
            <a:endParaRPr lang="en-CA"/>
          </a:p>
        </p:txBody>
      </p:sp>
    </p:spTree>
    <p:extLst>
      <p:ext uri="{BB962C8B-B14F-4D97-AF65-F5344CB8AC3E}">
        <p14:creationId xmlns:p14="http://schemas.microsoft.com/office/powerpoint/2010/main" val="1492173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8AE588-74BF-472C-BBE8-3DC8BA1037E8}" type="datetimeFigureOut">
              <a:rPr lang="en-CA" smtClean="0"/>
              <a:t>15/07/2013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1014937-B40F-40EC-ACC2-FB826A18B9DF}" type="slidenum">
              <a:rPr lang="en-CA" smtClean="0"/>
              <a:t>‹#›</a:t>
            </a:fld>
            <a:endParaRPr lang="en-CA"/>
          </a:p>
        </p:txBody>
      </p:sp>
    </p:spTree>
    <p:extLst>
      <p:ext uri="{BB962C8B-B14F-4D97-AF65-F5344CB8AC3E}">
        <p14:creationId xmlns:p14="http://schemas.microsoft.com/office/powerpoint/2010/main" val="811689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8AE588-74BF-472C-BBE8-3DC8BA1037E8}" type="datetimeFigureOut">
              <a:rPr lang="en-CA" smtClean="0"/>
              <a:t>15/07/2013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1014937-B40F-40EC-ACC2-FB826A18B9DF}" type="slidenum">
              <a:rPr lang="en-CA" smtClean="0"/>
              <a:t>‹#›</a:t>
            </a:fld>
            <a:endParaRPr lang="en-CA"/>
          </a:p>
        </p:txBody>
      </p:sp>
    </p:spTree>
    <p:extLst>
      <p:ext uri="{BB962C8B-B14F-4D97-AF65-F5344CB8AC3E}">
        <p14:creationId xmlns:p14="http://schemas.microsoft.com/office/powerpoint/2010/main" val="1855965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8AE588-74BF-472C-BBE8-3DC8BA1037E8}" type="datetimeFigureOut">
              <a:rPr lang="en-CA" smtClean="0"/>
              <a:t>15/07/2013</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014937-B40F-40EC-ACC2-FB826A18B9DF}" type="slidenum">
              <a:rPr lang="en-CA" smtClean="0"/>
              <a:t>‹#›</a:t>
            </a:fld>
            <a:endParaRPr lang="en-CA"/>
          </a:p>
        </p:txBody>
      </p:sp>
    </p:spTree>
    <p:extLst>
      <p:ext uri="{BB962C8B-B14F-4D97-AF65-F5344CB8AC3E}">
        <p14:creationId xmlns:p14="http://schemas.microsoft.com/office/powerpoint/2010/main" val="3346413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HP\Desktop\Small Business Solver\consultants\focalpoint.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758224"/>
            <a:ext cx="3241829" cy="158849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21810" y="2924944"/>
            <a:ext cx="7422190" cy="1491805"/>
          </a:xfrm>
          <a:prstGeom prst="rect">
            <a:avLst/>
          </a:prstGeom>
        </p:spPr>
      </p:pic>
      <p:sp>
        <p:nvSpPr>
          <p:cNvPr id="2" name="TextBox 1"/>
          <p:cNvSpPr txBox="1"/>
          <p:nvPr/>
        </p:nvSpPr>
        <p:spPr>
          <a:xfrm>
            <a:off x="1835696" y="5157192"/>
            <a:ext cx="6552728" cy="369332"/>
          </a:xfrm>
          <a:prstGeom prst="rect">
            <a:avLst/>
          </a:prstGeom>
          <a:noFill/>
        </p:spPr>
        <p:txBody>
          <a:bodyPr wrap="square" rtlCol="0">
            <a:spAutoFit/>
          </a:bodyPr>
          <a:lstStyle/>
          <a:p>
            <a:pPr algn="ctr"/>
            <a:r>
              <a:rPr lang="en-CA" b="1" dirty="0" smtClean="0"/>
              <a:t>How to Market SBS to help grow your Coaching Practice</a:t>
            </a:r>
            <a:endParaRPr lang="en-CA" b="1" dirty="0"/>
          </a:p>
        </p:txBody>
      </p:sp>
    </p:spTree>
    <p:extLst>
      <p:ext uri="{BB962C8B-B14F-4D97-AF65-F5344CB8AC3E}">
        <p14:creationId xmlns:p14="http://schemas.microsoft.com/office/powerpoint/2010/main" val="27494477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Webinars, Seminars and Workshops</a:t>
            </a:r>
            <a:endParaRPr lang="en-CA" dirty="0"/>
          </a:p>
        </p:txBody>
      </p:sp>
      <p:sp>
        <p:nvSpPr>
          <p:cNvPr id="3" name="Content Placeholder 2"/>
          <p:cNvSpPr>
            <a:spLocks noGrp="1"/>
          </p:cNvSpPr>
          <p:nvPr>
            <p:ph idx="1"/>
          </p:nvPr>
        </p:nvSpPr>
        <p:spPr/>
        <p:txBody>
          <a:bodyPr>
            <a:normAutofit fontScale="92500"/>
          </a:bodyPr>
          <a:lstStyle/>
          <a:p>
            <a:pPr>
              <a:buFont typeface="Wingdings" pitchFamily="2" charset="2"/>
              <a:buChar char="q"/>
            </a:pPr>
            <a:r>
              <a:rPr lang="en-CA" dirty="0" smtClean="0"/>
              <a:t>Topic relevant content - build following with series</a:t>
            </a:r>
          </a:p>
          <a:p>
            <a:pPr lvl="1">
              <a:buFont typeface="Wingdings" pitchFamily="2" charset="2"/>
              <a:buChar char="q"/>
            </a:pPr>
            <a:r>
              <a:rPr lang="en-CA" dirty="0" smtClean="0"/>
              <a:t>Strategic Alliances, Trusted Partners and other Business Partners</a:t>
            </a:r>
          </a:p>
          <a:p>
            <a:pPr lvl="1">
              <a:buFont typeface="Wingdings" pitchFamily="2" charset="2"/>
              <a:buChar char="q"/>
            </a:pPr>
            <a:r>
              <a:rPr lang="en-CA" dirty="0" smtClean="0"/>
              <a:t>BOT, Chamber, Associations, Networking Groups etc.</a:t>
            </a:r>
          </a:p>
          <a:p>
            <a:pPr lvl="1">
              <a:buFont typeface="Wingdings" pitchFamily="2" charset="2"/>
              <a:buChar char="q"/>
            </a:pPr>
            <a:endParaRPr lang="en-CA" dirty="0" smtClean="0"/>
          </a:p>
          <a:p>
            <a:pPr lvl="1">
              <a:buFont typeface="Wingdings" pitchFamily="2" charset="2"/>
              <a:buChar char="q"/>
            </a:pPr>
            <a:endParaRPr lang="en-CA" dirty="0"/>
          </a:p>
          <a:p>
            <a:pPr marL="0" indent="0">
              <a:buNone/>
            </a:pPr>
            <a:endParaRPr lang="en-US" b="1" dirty="0" smtClean="0"/>
          </a:p>
          <a:p>
            <a:pPr marL="0" indent="0" algn="ctr">
              <a:buNone/>
            </a:pPr>
            <a:r>
              <a:rPr lang="en-US" b="1" dirty="0" smtClean="0">
                <a:solidFill>
                  <a:srgbClr val="FF0000"/>
                </a:solidFill>
              </a:rPr>
              <a:t>Complimentary or for Fee*</a:t>
            </a:r>
            <a:endParaRPr lang="en-CA" dirty="0">
              <a:solidFill>
                <a:srgbClr val="FF0000"/>
              </a:solidFill>
            </a:endParaRPr>
          </a:p>
        </p:txBody>
      </p:sp>
    </p:spTree>
    <p:extLst>
      <p:ext uri="{BB962C8B-B14F-4D97-AF65-F5344CB8AC3E}">
        <p14:creationId xmlns:p14="http://schemas.microsoft.com/office/powerpoint/2010/main" val="38609181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Targeted Marketing to COC, BOT, Strategic Alliances</a:t>
            </a:r>
            <a:endParaRPr lang="en-CA" dirty="0"/>
          </a:p>
        </p:txBody>
      </p:sp>
      <p:sp>
        <p:nvSpPr>
          <p:cNvPr id="3" name="Content Placeholder 2"/>
          <p:cNvSpPr>
            <a:spLocks noGrp="1"/>
          </p:cNvSpPr>
          <p:nvPr>
            <p:ph idx="1"/>
          </p:nvPr>
        </p:nvSpPr>
        <p:spPr/>
        <p:txBody>
          <a:bodyPr>
            <a:normAutofit/>
          </a:bodyPr>
          <a:lstStyle/>
          <a:p>
            <a:r>
              <a:rPr lang="en-CA" dirty="0" smtClean="0"/>
              <a:t>Presentation **</a:t>
            </a:r>
          </a:p>
          <a:p>
            <a:r>
              <a:rPr lang="en-CA" dirty="0" smtClean="0"/>
              <a:t>Special Package Pricing</a:t>
            </a:r>
          </a:p>
          <a:p>
            <a:pPr lvl="1"/>
            <a:r>
              <a:rPr lang="en-CA" dirty="0" smtClean="0"/>
              <a:t>New members</a:t>
            </a:r>
          </a:p>
          <a:p>
            <a:pPr lvl="1"/>
            <a:r>
              <a:rPr lang="en-CA" dirty="0" smtClean="0"/>
              <a:t>Existing</a:t>
            </a:r>
          </a:p>
          <a:p>
            <a:r>
              <a:rPr lang="en-CA" dirty="0" smtClean="0"/>
              <a:t>Monthly Mastermind Groups/Meeting</a:t>
            </a:r>
            <a:endParaRPr lang="en-CA" dirty="0"/>
          </a:p>
          <a:p>
            <a:endParaRPr lang="en-CA" dirty="0" smtClean="0"/>
          </a:p>
          <a:p>
            <a:pPr lvl="1"/>
            <a:endParaRPr lang="en-CA" dirty="0"/>
          </a:p>
          <a:p>
            <a:pPr lvl="1"/>
            <a:endParaRPr lang="en-CA" dirty="0" smtClean="0"/>
          </a:p>
          <a:p>
            <a:pPr marL="457200" lvl="1" indent="0">
              <a:buNone/>
            </a:pPr>
            <a:endParaRPr lang="en-CA" dirty="0"/>
          </a:p>
        </p:txBody>
      </p:sp>
    </p:spTree>
    <p:extLst>
      <p:ext uri="{BB962C8B-B14F-4D97-AF65-F5344CB8AC3E}">
        <p14:creationId xmlns:p14="http://schemas.microsoft.com/office/powerpoint/2010/main" val="31650877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67544" y="2636912"/>
            <a:ext cx="8229600" cy="1143000"/>
          </a:xfrm>
        </p:spPr>
        <p:txBody>
          <a:bodyPr/>
          <a:lstStyle/>
          <a:p>
            <a:r>
              <a:rPr lang="en-CA" dirty="0" smtClean="0"/>
              <a:t>Questions and Feedback?</a:t>
            </a:r>
            <a:endParaRPr lang="en-CA" dirty="0"/>
          </a:p>
        </p:txBody>
      </p:sp>
    </p:spTree>
    <p:extLst>
      <p:ext uri="{BB962C8B-B14F-4D97-AF65-F5344CB8AC3E}">
        <p14:creationId xmlns:p14="http://schemas.microsoft.com/office/powerpoint/2010/main" val="18532388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Marketing SBS to Grow Your Coaching Practice</a:t>
            </a:r>
            <a:endParaRPr lang="en-CA" dirty="0"/>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CA" dirty="0" smtClean="0"/>
              <a:t>Objective 1 –  Drip marketing - Expand your reach as an Expert in small business to increase your leads</a:t>
            </a:r>
          </a:p>
          <a:p>
            <a:pPr marL="514350" indent="-514350">
              <a:buFont typeface="+mj-lt"/>
              <a:buAutoNum type="arabicPeriod"/>
            </a:pPr>
            <a:r>
              <a:rPr lang="en-CA" dirty="0" smtClean="0"/>
              <a:t>Objective 2 - Kick the tires Marketing  – provide another vehicle to have potential clients try before they buy higher value coaching services and/or specific topics</a:t>
            </a:r>
          </a:p>
          <a:p>
            <a:pPr marL="514350" indent="-514350">
              <a:buFont typeface="+mj-lt"/>
              <a:buAutoNum type="arabicPeriod"/>
            </a:pPr>
            <a:r>
              <a:rPr lang="en-CA" dirty="0" smtClean="0"/>
              <a:t>Objective 3 – Targeted Marketing to Associations, BOT, Chambers, etc.</a:t>
            </a:r>
            <a:endParaRPr lang="en-CA" dirty="0"/>
          </a:p>
        </p:txBody>
      </p:sp>
    </p:spTree>
    <p:extLst>
      <p:ext uri="{BB962C8B-B14F-4D97-AF65-F5344CB8AC3E}">
        <p14:creationId xmlns:p14="http://schemas.microsoft.com/office/powerpoint/2010/main" val="1193161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Drip Marketing (General Subscriptions)</a:t>
            </a:r>
            <a:endParaRPr lang="en-CA" dirty="0"/>
          </a:p>
        </p:txBody>
      </p:sp>
      <p:sp>
        <p:nvSpPr>
          <p:cNvPr id="4" name="Text Placeholder 3"/>
          <p:cNvSpPr>
            <a:spLocks noGrp="1"/>
          </p:cNvSpPr>
          <p:nvPr>
            <p:ph type="body" idx="1"/>
          </p:nvPr>
        </p:nvSpPr>
        <p:spPr/>
        <p:txBody>
          <a:bodyPr>
            <a:normAutofit/>
          </a:bodyPr>
          <a:lstStyle/>
          <a:p>
            <a:r>
              <a:rPr lang="en-CA" dirty="0" smtClean="0"/>
              <a:t>Ideas				</a:t>
            </a:r>
            <a:endParaRPr lang="en-CA" dirty="0"/>
          </a:p>
        </p:txBody>
      </p:sp>
      <p:sp>
        <p:nvSpPr>
          <p:cNvPr id="3" name="Content Placeholder 2"/>
          <p:cNvSpPr>
            <a:spLocks noGrp="1"/>
          </p:cNvSpPr>
          <p:nvPr>
            <p:ph sz="half" idx="2"/>
          </p:nvPr>
        </p:nvSpPr>
        <p:spPr/>
        <p:txBody>
          <a:bodyPr>
            <a:normAutofit fontScale="70000" lnSpcReduction="20000"/>
          </a:bodyPr>
          <a:lstStyle/>
          <a:p>
            <a:r>
              <a:rPr lang="en-CA" dirty="0" smtClean="0"/>
              <a:t>Link to Creating Revenue Streams Free PDF or another one you feel is relevant</a:t>
            </a:r>
          </a:p>
          <a:p>
            <a:r>
              <a:rPr lang="en-CA" dirty="0" smtClean="0"/>
              <a:t>Link to Your Website with special offer</a:t>
            </a:r>
          </a:p>
          <a:p>
            <a:r>
              <a:rPr lang="en-CA" dirty="0" smtClean="0"/>
              <a:t>Topic Focus – recap and link to Your Website </a:t>
            </a:r>
          </a:p>
          <a:p>
            <a:pPr lvl="1"/>
            <a:r>
              <a:rPr lang="en-CA" dirty="0" smtClean="0"/>
              <a:t>Target Market</a:t>
            </a:r>
          </a:p>
          <a:p>
            <a:r>
              <a:rPr lang="en-CA" dirty="0" smtClean="0"/>
              <a:t>Link to Webinars (SBS and You Own)</a:t>
            </a:r>
          </a:p>
          <a:p>
            <a:r>
              <a:rPr lang="en-CA" dirty="0" smtClean="0"/>
              <a:t>Link to Business Solver (make sure this is through your Website first)</a:t>
            </a:r>
          </a:p>
          <a:p>
            <a:r>
              <a:rPr lang="en-CA" dirty="0" smtClean="0"/>
              <a:t>Upgrade Offering</a:t>
            </a:r>
          </a:p>
          <a:p>
            <a:pPr lvl="1"/>
            <a:r>
              <a:rPr lang="en-CA" dirty="0" smtClean="0"/>
              <a:t>Marketing Campaign</a:t>
            </a:r>
          </a:p>
          <a:p>
            <a:pPr lvl="1"/>
            <a:r>
              <a:rPr lang="en-CA" dirty="0" smtClean="0"/>
              <a:t>Sales </a:t>
            </a:r>
          </a:p>
          <a:p>
            <a:r>
              <a:rPr lang="en-CA" dirty="0" smtClean="0"/>
              <a:t>Staples Print Savings</a:t>
            </a:r>
          </a:p>
          <a:p>
            <a:r>
              <a:rPr lang="en-CA" dirty="0" smtClean="0"/>
              <a:t>Staples Savings</a:t>
            </a:r>
          </a:p>
          <a:p>
            <a:r>
              <a:rPr lang="en-CA" dirty="0" smtClean="0"/>
              <a:t>Prizes, Give </a:t>
            </a:r>
            <a:r>
              <a:rPr lang="en-CA" dirty="0" err="1" smtClean="0"/>
              <a:t>aways</a:t>
            </a:r>
            <a:endParaRPr lang="en-CA" dirty="0" smtClean="0"/>
          </a:p>
          <a:p>
            <a:pPr lvl="1"/>
            <a:endParaRPr lang="en-CA" dirty="0" smtClean="0"/>
          </a:p>
        </p:txBody>
      </p:sp>
      <p:sp>
        <p:nvSpPr>
          <p:cNvPr id="5" name="Text Placeholder 4"/>
          <p:cNvSpPr>
            <a:spLocks noGrp="1"/>
          </p:cNvSpPr>
          <p:nvPr>
            <p:ph type="body" sz="quarter" idx="3"/>
          </p:nvPr>
        </p:nvSpPr>
        <p:spPr/>
        <p:txBody>
          <a:bodyPr/>
          <a:lstStyle/>
          <a:p>
            <a:r>
              <a:rPr lang="en-CA" dirty="0" smtClean="0"/>
              <a:t>Where you can drip into</a:t>
            </a:r>
            <a:endParaRPr lang="en-CA" dirty="0"/>
          </a:p>
        </p:txBody>
      </p:sp>
      <p:sp>
        <p:nvSpPr>
          <p:cNvPr id="6" name="Content Placeholder 5"/>
          <p:cNvSpPr>
            <a:spLocks noGrp="1"/>
          </p:cNvSpPr>
          <p:nvPr>
            <p:ph sz="quarter" idx="4"/>
          </p:nvPr>
        </p:nvSpPr>
        <p:spPr/>
        <p:txBody>
          <a:bodyPr>
            <a:normAutofit fontScale="85000" lnSpcReduction="20000"/>
          </a:bodyPr>
          <a:lstStyle/>
          <a:p>
            <a:r>
              <a:rPr lang="en-CA" dirty="0"/>
              <a:t>Update your </a:t>
            </a:r>
            <a:r>
              <a:rPr lang="en-CA" dirty="0" smtClean="0"/>
              <a:t>email signature</a:t>
            </a:r>
          </a:p>
          <a:p>
            <a:r>
              <a:rPr lang="en-CA" dirty="0" smtClean="0"/>
              <a:t>Newsletter content</a:t>
            </a:r>
          </a:p>
          <a:p>
            <a:r>
              <a:rPr lang="en-CA" dirty="0" smtClean="0"/>
              <a:t>Email blast your contact list</a:t>
            </a:r>
          </a:p>
          <a:p>
            <a:r>
              <a:rPr lang="en-CA" dirty="0" smtClean="0"/>
              <a:t>Past clients  </a:t>
            </a:r>
          </a:p>
          <a:p>
            <a:r>
              <a:rPr lang="en-CA" dirty="0" smtClean="0"/>
              <a:t>Potential clients</a:t>
            </a:r>
          </a:p>
          <a:p>
            <a:r>
              <a:rPr lang="en-CA" dirty="0" smtClean="0"/>
              <a:t>Small Business Bankers</a:t>
            </a:r>
          </a:p>
          <a:p>
            <a:r>
              <a:rPr lang="en-CA" dirty="0" smtClean="0"/>
              <a:t>BOT, Chambers, Econ </a:t>
            </a:r>
            <a:r>
              <a:rPr lang="en-CA" dirty="0" err="1" smtClean="0"/>
              <a:t>Dev</a:t>
            </a:r>
            <a:r>
              <a:rPr lang="en-CA" dirty="0" smtClean="0"/>
              <a:t> </a:t>
            </a:r>
            <a:r>
              <a:rPr lang="en-CA" dirty="0" err="1" smtClean="0"/>
              <a:t>Dept</a:t>
            </a:r>
            <a:r>
              <a:rPr lang="en-CA" dirty="0" smtClean="0"/>
              <a:t> </a:t>
            </a:r>
          </a:p>
          <a:p>
            <a:r>
              <a:rPr lang="en-CA" dirty="0" smtClean="0"/>
              <a:t>Associations, Business Networking Groups </a:t>
            </a:r>
            <a:r>
              <a:rPr lang="en-CA" dirty="0" err="1" smtClean="0"/>
              <a:t>eg</a:t>
            </a:r>
            <a:r>
              <a:rPr lang="en-CA" dirty="0" smtClean="0"/>
              <a:t>. BNI</a:t>
            </a:r>
          </a:p>
          <a:p>
            <a:r>
              <a:rPr lang="en-CA" dirty="0" smtClean="0"/>
              <a:t>Linked In</a:t>
            </a:r>
          </a:p>
          <a:p>
            <a:r>
              <a:rPr lang="en-CA" dirty="0" smtClean="0"/>
              <a:t>Facebook</a:t>
            </a:r>
          </a:p>
          <a:p>
            <a:r>
              <a:rPr lang="en-CA" dirty="0" smtClean="0"/>
              <a:t>Events – networking, Golf Tourneys etc.</a:t>
            </a:r>
            <a:endParaRPr lang="en-CA" dirty="0"/>
          </a:p>
          <a:p>
            <a:endParaRPr lang="en-CA" dirty="0"/>
          </a:p>
        </p:txBody>
      </p:sp>
    </p:spTree>
    <p:extLst>
      <p:ext uri="{BB962C8B-B14F-4D97-AF65-F5344CB8AC3E}">
        <p14:creationId xmlns:p14="http://schemas.microsoft.com/office/powerpoint/2010/main" val="17034916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General Subscriptions</a:t>
            </a:r>
            <a:endParaRPr lang="en-CA" dirty="0"/>
          </a:p>
        </p:txBody>
      </p:sp>
      <p:sp>
        <p:nvSpPr>
          <p:cNvPr id="3" name="Content Placeholder 2"/>
          <p:cNvSpPr>
            <a:spLocks noGrp="1"/>
          </p:cNvSpPr>
          <p:nvPr>
            <p:ph idx="1"/>
          </p:nvPr>
        </p:nvSpPr>
        <p:spPr/>
        <p:txBody>
          <a:bodyPr>
            <a:normAutofit fontScale="92500" lnSpcReduction="10000"/>
          </a:bodyPr>
          <a:lstStyle/>
          <a:p>
            <a:pPr marL="0" lvl="0" indent="0" algn="ctr">
              <a:buNone/>
            </a:pPr>
            <a:r>
              <a:rPr lang="en-US" b="1" dirty="0" smtClean="0"/>
              <a:t>Online </a:t>
            </a:r>
            <a:r>
              <a:rPr lang="en-US" b="1" dirty="0"/>
              <a:t>Small Business Tools </a:t>
            </a:r>
            <a:endParaRPr lang="en-CA" b="1" dirty="0"/>
          </a:p>
          <a:p>
            <a:pPr lvl="0"/>
            <a:r>
              <a:rPr lang="en-US" dirty="0"/>
              <a:t>200+ small business training modules on strategy, sales, marketing, finance and more!</a:t>
            </a:r>
            <a:endParaRPr lang="en-CA" dirty="0"/>
          </a:p>
          <a:p>
            <a:pPr lvl="0"/>
            <a:r>
              <a:rPr lang="en-US" dirty="0"/>
              <a:t>Tons of small business training</a:t>
            </a:r>
            <a:endParaRPr lang="en-CA" dirty="0"/>
          </a:p>
          <a:p>
            <a:pPr lvl="0"/>
            <a:r>
              <a:rPr lang="en-US" dirty="0" smtClean="0"/>
              <a:t>Special </a:t>
            </a:r>
            <a:r>
              <a:rPr lang="en-US" dirty="0"/>
              <a:t>small business discounts to help you save money</a:t>
            </a:r>
            <a:endParaRPr lang="en-CA" dirty="0"/>
          </a:p>
          <a:p>
            <a:pPr lvl="0"/>
            <a:r>
              <a:rPr lang="en-US" dirty="0"/>
              <a:t>Your a-la-carte small business training &amp; advice.</a:t>
            </a:r>
            <a:endParaRPr lang="en-CA" dirty="0"/>
          </a:p>
          <a:p>
            <a:pPr lvl="0"/>
            <a:r>
              <a:rPr lang="en-US" dirty="0"/>
              <a:t>Free webinars, calculators, and more…</a:t>
            </a:r>
            <a:endParaRPr lang="en-CA" dirty="0"/>
          </a:p>
          <a:p>
            <a:r>
              <a:rPr lang="en-US" dirty="0"/>
              <a:t>A full year access to all of the above: $219+tax</a:t>
            </a:r>
            <a:endParaRPr lang="en-CA" dirty="0"/>
          </a:p>
          <a:p>
            <a:endParaRPr lang="en-CA" dirty="0"/>
          </a:p>
        </p:txBody>
      </p:sp>
    </p:spTree>
    <p:extLst>
      <p:ext uri="{BB962C8B-B14F-4D97-AF65-F5344CB8AC3E}">
        <p14:creationId xmlns:p14="http://schemas.microsoft.com/office/powerpoint/2010/main" val="28084796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Examples of Signature tag lines</a:t>
            </a:r>
            <a:endParaRPr lang="en-CA" dirty="0"/>
          </a:p>
        </p:txBody>
      </p:sp>
      <p:sp>
        <p:nvSpPr>
          <p:cNvPr id="3" name="Content Placeholder 2"/>
          <p:cNvSpPr>
            <a:spLocks noGrp="1"/>
          </p:cNvSpPr>
          <p:nvPr>
            <p:ph idx="1"/>
          </p:nvPr>
        </p:nvSpPr>
        <p:spPr/>
        <p:txBody>
          <a:bodyPr/>
          <a:lstStyle/>
          <a:p>
            <a:r>
              <a:rPr lang="en-CA" dirty="0" smtClean="0"/>
              <a:t>Introducing a comprehensive online resource, click here to get…</a:t>
            </a:r>
          </a:p>
          <a:p>
            <a:r>
              <a:rPr lang="en-CA" dirty="0" smtClean="0"/>
              <a:t>When you need answers fast…</a:t>
            </a:r>
          </a:p>
          <a:p>
            <a:r>
              <a:rPr lang="en-CA" dirty="0" smtClean="0"/>
              <a:t> Looking for online resources to help you in your business?</a:t>
            </a:r>
          </a:p>
          <a:p>
            <a:endParaRPr lang="en-CA" dirty="0" smtClean="0"/>
          </a:p>
          <a:p>
            <a:endParaRPr lang="en-CA" dirty="0" smtClean="0"/>
          </a:p>
          <a:p>
            <a:pPr marL="457200" lvl="1" indent="0">
              <a:buNone/>
            </a:pPr>
            <a:endParaRPr lang="en-CA" dirty="0"/>
          </a:p>
        </p:txBody>
      </p:sp>
    </p:spTree>
    <p:extLst>
      <p:ext uri="{BB962C8B-B14F-4D97-AF65-F5344CB8AC3E}">
        <p14:creationId xmlns:p14="http://schemas.microsoft.com/office/powerpoint/2010/main" val="2992659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Kick the Tires Marketing</a:t>
            </a:r>
            <a:endParaRPr lang="en-CA" dirty="0"/>
          </a:p>
        </p:txBody>
      </p:sp>
      <p:sp>
        <p:nvSpPr>
          <p:cNvPr id="4" name="Text Placeholder 3"/>
          <p:cNvSpPr>
            <a:spLocks noGrp="1"/>
          </p:cNvSpPr>
          <p:nvPr>
            <p:ph type="body" idx="1"/>
          </p:nvPr>
        </p:nvSpPr>
        <p:spPr/>
        <p:txBody>
          <a:bodyPr>
            <a:normAutofit/>
          </a:bodyPr>
          <a:lstStyle/>
          <a:p>
            <a:r>
              <a:rPr lang="en-CA" dirty="0" smtClean="0"/>
              <a:t>Ideas				</a:t>
            </a:r>
            <a:endParaRPr lang="en-CA" dirty="0"/>
          </a:p>
        </p:txBody>
      </p:sp>
      <p:sp>
        <p:nvSpPr>
          <p:cNvPr id="3" name="Content Placeholder 2"/>
          <p:cNvSpPr>
            <a:spLocks noGrp="1"/>
          </p:cNvSpPr>
          <p:nvPr>
            <p:ph sz="half" idx="2"/>
          </p:nvPr>
        </p:nvSpPr>
        <p:spPr/>
        <p:txBody>
          <a:bodyPr>
            <a:normAutofit fontScale="92500" lnSpcReduction="20000"/>
          </a:bodyPr>
          <a:lstStyle/>
          <a:p>
            <a:r>
              <a:rPr lang="en-CA" dirty="0" smtClean="0"/>
              <a:t> Packages and Pricing</a:t>
            </a:r>
          </a:p>
          <a:p>
            <a:pPr lvl="1"/>
            <a:r>
              <a:rPr lang="en-CA" dirty="0" smtClean="0"/>
              <a:t>Marketing Piece *</a:t>
            </a:r>
          </a:p>
          <a:p>
            <a:r>
              <a:rPr lang="en-CA" dirty="0" smtClean="0"/>
              <a:t> e learning tracks</a:t>
            </a:r>
          </a:p>
          <a:p>
            <a:pPr lvl="1"/>
            <a:r>
              <a:rPr lang="en-CA" dirty="0" smtClean="0"/>
              <a:t>Marketing Piece</a:t>
            </a:r>
          </a:p>
          <a:p>
            <a:pPr lvl="1"/>
            <a:r>
              <a:rPr lang="en-CA" dirty="0" smtClean="0"/>
              <a:t>Buy and Try</a:t>
            </a:r>
          </a:p>
          <a:p>
            <a:pPr lvl="1"/>
            <a:r>
              <a:rPr lang="en-CA" dirty="0" smtClean="0"/>
              <a:t>Complimentary</a:t>
            </a:r>
          </a:p>
          <a:p>
            <a:r>
              <a:rPr lang="en-CA" dirty="0" smtClean="0"/>
              <a:t>Webinars</a:t>
            </a:r>
          </a:p>
          <a:p>
            <a:pPr lvl="1"/>
            <a:r>
              <a:rPr lang="en-CA" dirty="0" smtClean="0"/>
              <a:t>Individual</a:t>
            </a:r>
          </a:p>
          <a:p>
            <a:pPr lvl="1"/>
            <a:r>
              <a:rPr lang="en-CA" dirty="0" smtClean="0"/>
              <a:t>Sequence</a:t>
            </a:r>
          </a:p>
          <a:p>
            <a:r>
              <a:rPr lang="en-CA" dirty="0" smtClean="0"/>
              <a:t>Seminars and Workshops</a:t>
            </a:r>
          </a:p>
          <a:p>
            <a:pPr lvl="1"/>
            <a:r>
              <a:rPr lang="en-CA" dirty="0"/>
              <a:t>Individual</a:t>
            </a:r>
          </a:p>
          <a:p>
            <a:pPr lvl="1"/>
            <a:r>
              <a:rPr lang="en-CA" dirty="0"/>
              <a:t>Sequence</a:t>
            </a:r>
          </a:p>
          <a:p>
            <a:endParaRPr lang="en-CA" dirty="0" smtClean="0"/>
          </a:p>
          <a:p>
            <a:pPr lvl="1"/>
            <a:endParaRPr lang="en-CA" dirty="0" smtClean="0"/>
          </a:p>
        </p:txBody>
      </p:sp>
      <p:sp>
        <p:nvSpPr>
          <p:cNvPr id="5" name="Text Placeholder 4"/>
          <p:cNvSpPr>
            <a:spLocks noGrp="1"/>
          </p:cNvSpPr>
          <p:nvPr>
            <p:ph type="body" sz="quarter" idx="3"/>
          </p:nvPr>
        </p:nvSpPr>
        <p:spPr/>
        <p:txBody>
          <a:bodyPr>
            <a:normAutofit fontScale="92500" lnSpcReduction="20000"/>
          </a:bodyPr>
          <a:lstStyle/>
          <a:p>
            <a:r>
              <a:rPr lang="en-CA" dirty="0" smtClean="0"/>
              <a:t>Leverage Kick the Tires Marketing in/with</a:t>
            </a:r>
            <a:endParaRPr lang="en-CA" dirty="0"/>
          </a:p>
        </p:txBody>
      </p:sp>
      <p:sp>
        <p:nvSpPr>
          <p:cNvPr id="6" name="Content Placeholder 5"/>
          <p:cNvSpPr>
            <a:spLocks noGrp="1"/>
          </p:cNvSpPr>
          <p:nvPr>
            <p:ph sz="quarter" idx="4"/>
          </p:nvPr>
        </p:nvSpPr>
        <p:spPr/>
        <p:txBody>
          <a:bodyPr>
            <a:normAutofit fontScale="85000" lnSpcReduction="20000"/>
          </a:bodyPr>
          <a:lstStyle/>
          <a:p>
            <a:r>
              <a:rPr lang="en-CA" dirty="0" smtClean="0"/>
              <a:t>Your Website</a:t>
            </a:r>
          </a:p>
          <a:p>
            <a:r>
              <a:rPr lang="en-CA" dirty="0" smtClean="0"/>
              <a:t>Strategic Partners</a:t>
            </a:r>
          </a:p>
          <a:p>
            <a:r>
              <a:rPr lang="en-CA" dirty="0" smtClean="0"/>
              <a:t>Newsletter content</a:t>
            </a:r>
          </a:p>
          <a:p>
            <a:r>
              <a:rPr lang="en-CA" dirty="0" smtClean="0"/>
              <a:t>Contact list</a:t>
            </a:r>
          </a:p>
          <a:p>
            <a:r>
              <a:rPr lang="en-CA" dirty="0" smtClean="0"/>
              <a:t>Past clients  </a:t>
            </a:r>
          </a:p>
          <a:p>
            <a:r>
              <a:rPr lang="en-CA" dirty="0" smtClean="0"/>
              <a:t>Potential clients</a:t>
            </a:r>
          </a:p>
          <a:p>
            <a:r>
              <a:rPr lang="en-CA" dirty="0" smtClean="0"/>
              <a:t>Small Business Bankers</a:t>
            </a:r>
          </a:p>
          <a:p>
            <a:r>
              <a:rPr lang="en-CA" dirty="0" smtClean="0"/>
              <a:t>BOT, Chambers, Econ </a:t>
            </a:r>
            <a:r>
              <a:rPr lang="en-CA" dirty="0" err="1" smtClean="0"/>
              <a:t>Dev</a:t>
            </a:r>
            <a:r>
              <a:rPr lang="en-CA" dirty="0" smtClean="0"/>
              <a:t> </a:t>
            </a:r>
            <a:r>
              <a:rPr lang="en-CA" dirty="0" err="1" smtClean="0"/>
              <a:t>Dept</a:t>
            </a:r>
            <a:r>
              <a:rPr lang="en-CA" dirty="0" smtClean="0"/>
              <a:t> </a:t>
            </a:r>
          </a:p>
          <a:p>
            <a:r>
              <a:rPr lang="en-CA" dirty="0" smtClean="0"/>
              <a:t>Associations</a:t>
            </a:r>
          </a:p>
          <a:p>
            <a:r>
              <a:rPr lang="en-CA" dirty="0" smtClean="0"/>
              <a:t>Facebook</a:t>
            </a:r>
          </a:p>
          <a:p>
            <a:r>
              <a:rPr lang="en-CA" dirty="0" smtClean="0"/>
              <a:t>Events – networking, Golf Tourneys etc.</a:t>
            </a:r>
            <a:endParaRPr lang="en-CA" dirty="0"/>
          </a:p>
          <a:p>
            <a:endParaRPr lang="en-CA" dirty="0"/>
          </a:p>
        </p:txBody>
      </p:sp>
    </p:spTree>
    <p:extLst>
      <p:ext uri="{BB962C8B-B14F-4D97-AF65-F5344CB8AC3E}">
        <p14:creationId xmlns:p14="http://schemas.microsoft.com/office/powerpoint/2010/main" val="2434850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CA" dirty="0" smtClean="0"/>
              <a:t>Examples of Packages</a:t>
            </a:r>
            <a:endParaRPr lang="en-CA" dirty="0"/>
          </a:p>
        </p:txBody>
      </p:sp>
      <p:sp>
        <p:nvSpPr>
          <p:cNvPr id="8" name="Content Placeholder 7"/>
          <p:cNvSpPr>
            <a:spLocks noGrp="1"/>
          </p:cNvSpPr>
          <p:nvPr>
            <p:ph idx="1"/>
          </p:nvPr>
        </p:nvSpPr>
        <p:spPr/>
        <p:txBody>
          <a:bodyPr>
            <a:normAutofit fontScale="92500" lnSpcReduction="20000"/>
          </a:bodyPr>
          <a:lstStyle/>
          <a:p>
            <a:pPr marL="0" indent="0">
              <a:buNone/>
            </a:pPr>
            <a:r>
              <a:rPr lang="en-CA" dirty="0" smtClean="0"/>
              <a:t>Our </a:t>
            </a:r>
            <a:r>
              <a:rPr lang="en-CA" dirty="0"/>
              <a:t>Best Seller </a:t>
            </a:r>
          </a:p>
          <a:p>
            <a:r>
              <a:rPr lang="en-CA" dirty="0"/>
              <a:t>A full year access to all of the above and one, one on one hour session to get you ignited for RAPID start up: $349+tax</a:t>
            </a:r>
          </a:p>
          <a:p>
            <a:endParaRPr lang="en-CA" dirty="0"/>
          </a:p>
          <a:p>
            <a:pPr marL="0" indent="0">
              <a:buNone/>
            </a:pPr>
            <a:r>
              <a:rPr lang="en-CA" dirty="0" smtClean="0"/>
              <a:t>Our </a:t>
            </a:r>
            <a:r>
              <a:rPr lang="en-CA" dirty="0"/>
              <a:t>Best Value</a:t>
            </a:r>
          </a:p>
          <a:p>
            <a:r>
              <a:rPr lang="en-CA" dirty="0"/>
              <a:t>For those business owners who really want to make a difference: A full year access to all of the above and four one on one hour sessions to help you achieve Increased levels of Business Success: $799+HST</a:t>
            </a:r>
          </a:p>
          <a:p>
            <a:endParaRPr lang="en-CA" dirty="0"/>
          </a:p>
        </p:txBody>
      </p:sp>
    </p:spTree>
    <p:extLst>
      <p:ext uri="{BB962C8B-B14F-4D97-AF65-F5344CB8AC3E}">
        <p14:creationId xmlns:p14="http://schemas.microsoft.com/office/powerpoint/2010/main" val="28798650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 Learning Packages *</a:t>
            </a:r>
            <a:endParaRPr lang="en-CA" dirty="0"/>
          </a:p>
        </p:txBody>
      </p:sp>
      <p:sp>
        <p:nvSpPr>
          <p:cNvPr id="3" name="Content Placeholder 2"/>
          <p:cNvSpPr>
            <a:spLocks noGrp="1"/>
          </p:cNvSpPr>
          <p:nvPr>
            <p:ph idx="1"/>
          </p:nvPr>
        </p:nvSpPr>
        <p:spPr/>
        <p:txBody>
          <a:bodyPr>
            <a:normAutofit fontScale="55000" lnSpcReduction="20000"/>
          </a:bodyPr>
          <a:lstStyle/>
          <a:p>
            <a:pPr>
              <a:buFont typeface="Wingdings" pitchFamily="2" charset="2"/>
              <a:buChar char="q"/>
            </a:pPr>
            <a:r>
              <a:rPr lang="en-CA" dirty="0" smtClean="0"/>
              <a:t>Your </a:t>
            </a:r>
            <a:r>
              <a:rPr lang="en-CA" dirty="0"/>
              <a:t>Small Business Marketing Campaign  - Getting your marketing started and successful ( 4 weeks)</a:t>
            </a:r>
          </a:p>
          <a:p>
            <a:pPr>
              <a:buFont typeface="Wingdings" pitchFamily="2" charset="2"/>
              <a:buChar char="q"/>
            </a:pPr>
            <a:r>
              <a:rPr lang="en-CA" dirty="0"/>
              <a:t>Your Sales Strategy - This learning track gets your sales on track. (4 weeks)</a:t>
            </a:r>
          </a:p>
          <a:p>
            <a:pPr>
              <a:buFont typeface="Wingdings" pitchFamily="2" charset="2"/>
              <a:buChar char="q"/>
            </a:pPr>
            <a:r>
              <a:rPr lang="en-CA" dirty="0"/>
              <a:t> Small Business Selling 101 - Use this learning track to give yourself the basics on selling, to improve your close rate, or to train new sales employees.  (50 weeks)</a:t>
            </a:r>
          </a:p>
          <a:p>
            <a:pPr>
              <a:buFont typeface="Wingdings" pitchFamily="2" charset="2"/>
              <a:buChar char="q"/>
            </a:pPr>
            <a:r>
              <a:rPr lang="en-CA" dirty="0"/>
              <a:t>Starting Up a Business - Use this learning track to follow the key stages of ramping up your business, making critical decisions, and keeping up the momentum.  (32 weeks)</a:t>
            </a:r>
          </a:p>
          <a:p>
            <a:pPr>
              <a:buFont typeface="Wingdings" pitchFamily="2" charset="2"/>
              <a:buChar char="q"/>
            </a:pPr>
            <a:r>
              <a:rPr lang="en-CA" dirty="0"/>
              <a:t>SEB Business Plan Program - The Self-Employment Benefit Program requires that a business plan is developed within the first 8 weeks. This learning track helps with moving forward and tracking progress.  (32 weeks)</a:t>
            </a:r>
          </a:p>
          <a:p>
            <a:pPr>
              <a:buFont typeface="Wingdings" pitchFamily="2" charset="2"/>
              <a:buChar char="q"/>
            </a:pPr>
            <a:r>
              <a:rPr lang="en-CA" dirty="0"/>
              <a:t>A Business Plan For Yourself - Use this learning track to start heading down the right track – action oriented and focused on the vision for your business (4 weeks)</a:t>
            </a:r>
          </a:p>
          <a:p>
            <a:pPr>
              <a:buFont typeface="Wingdings" pitchFamily="2" charset="2"/>
              <a:buChar char="q"/>
            </a:pPr>
            <a:r>
              <a:rPr lang="en-CA" dirty="0"/>
              <a:t>An Action Plan For Yourself -Creating an action plan is critical to moving forward.  Self-discipline and positive action. Use this learning track to get on track. (4 weeks)</a:t>
            </a:r>
          </a:p>
          <a:p>
            <a:pPr marL="0" indent="0">
              <a:buNone/>
            </a:pPr>
            <a:endParaRPr lang="en-US" b="1" dirty="0" smtClean="0"/>
          </a:p>
          <a:p>
            <a:pPr marL="0" indent="0" algn="ctr">
              <a:buNone/>
            </a:pPr>
            <a:r>
              <a:rPr lang="en-US" b="1" dirty="0" smtClean="0">
                <a:solidFill>
                  <a:srgbClr val="FF0000"/>
                </a:solidFill>
              </a:rPr>
              <a:t>Each </a:t>
            </a:r>
            <a:r>
              <a:rPr lang="en-US" b="1" dirty="0">
                <a:solidFill>
                  <a:srgbClr val="FF0000"/>
                </a:solidFill>
              </a:rPr>
              <a:t>e learning Program is Just $99 per Month!  </a:t>
            </a:r>
            <a:r>
              <a:rPr lang="en-US" b="1" dirty="0" smtClean="0">
                <a:solidFill>
                  <a:srgbClr val="FF0000"/>
                </a:solidFill>
              </a:rPr>
              <a:t>  </a:t>
            </a:r>
            <a:r>
              <a:rPr lang="en-US" b="1" dirty="0">
                <a:solidFill>
                  <a:srgbClr val="FF0000"/>
                </a:solidFill>
              </a:rPr>
              <a:t>Add a one on one personal coaching session per month for an additional $150 per month*</a:t>
            </a:r>
            <a:endParaRPr lang="en-CA" dirty="0">
              <a:solidFill>
                <a:srgbClr val="FF0000"/>
              </a:solidFill>
            </a:endParaRPr>
          </a:p>
        </p:txBody>
      </p:sp>
    </p:spTree>
    <p:extLst>
      <p:ext uri="{BB962C8B-B14F-4D97-AF65-F5344CB8AC3E}">
        <p14:creationId xmlns:p14="http://schemas.microsoft.com/office/powerpoint/2010/main" val="3496116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e learning marketing example - A </a:t>
            </a:r>
            <a:r>
              <a:rPr lang="en-CA" dirty="0"/>
              <a:t>Business Plan For Yourself</a:t>
            </a:r>
            <a:br>
              <a:rPr lang="en-CA" dirty="0"/>
            </a:br>
            <a:endParaRPr lang="en-CA" dirty="0"/>
          </a:p>
        </p:txBody>
      </p:sp>
      <p:sp>
        <p:nvSpPr>
          <p:cNvPr id="3" name="Content Placeholder 2"/>
          <p:cNvSpPr>
            <a:spLocks noGrp="1"/>
          </p:cNvSpPr>
          <p:nvPr>
            <p:ph idx="1"/>
          </p:nvPr>
        </p:nvSpPr>
        <p:spPr/>
        <p:txBody>
          <a:bodyPr>
            <a:normAutofit fontScale="47500" lnSpcReduction="20000"/>
          </a:bodyPr>
          <a:lstStyle/>
          <a:p>
            <a:pPr marL="0" indent="0">
              <a:buNone/>
            </a:pPr>
            <a:r>
              <a:rPr lang="en-CA" dirty="0" smtClean="0"/>
              <a:t>A Business </a:t>
            </a:r>
            <a:r>
              <a:rPr lang="en-CA" dirty="0"/>
              <a:t>Plan For Yourself</a:t>
            </a:r>
          </a:p>
          <a:p>
            <a:pPr marL="0" indent="0">
              <a:buNone/>
            </a:pPr>
            <a:r>
              <a:rPr lang="en-CA" dirty="0" smtClean="0"/>
              <a:t>Writing </a:t>
            </a:r>
            <a:r>
              <a:rPr lang="en-CA" dirty="0"/>
              <a:t>a business plan as a roadmap is very different than writing a business plan for a financial institution or other purpose. When it is for yourself, it needs to be action oriented, focused on the vision, and easy to adjust. Use this learning track to start heading down the right track.</a:t>
            </a:r>
          </a:p>
          <a:p>
            <a:pPr marL="0" indent="0">
              <a:buNone/>
            </a:pPr>
            <a:endParaRPr lang="en-CA" dirty="0" smtClean="0"/>
          </a:p>
          <a:p>
            <a:pPr marL="0" indent="0">
              <a:buNone/>
            </a:pPr>
            <a:r>
              <a:rPr lang="en-CA" dirty="0" smtClean="0"/>
              <a:t>Goal</a:t>
            </a:r>
            <a:r>
              <a:rPr lang="en-CA" dirty="0"/>
              <a:t>: Complete a one-page business plan &amp; business concept assessment.</a:t>
            </a:r>
          </a:p>
          <a:p>
            <a:pPr marL="0" indent="0">
              <a:buNone/>
            </a:pPr>
            <a:r>
              <a:rPr lang="en-CA" dirty="0"/>
              <a:t>Length 4 </a:t>
            </a:r>
            <a:r>
              <a:rPr lang="en-CA" dirty="0" smtClean="0"/>
              <a:t>weeks    Self-Study</a:t>
            </a:r>
            <a:r>
              <a:rPr lang="en-CA" dirty="0"/>
              <a:t>: $99 + </a:t>
            </a:r>
            <a:r>
              <a:rPr lang="en-CA" dirty="0" smtClean="0"/>
              <a:t>tax per month , </a:t>
            </a:r>
            <a:r>
              <a:rPr lang="en-CA" dirty="0" err="1" smtClean="0"/>
              <a:t>Telecoach</a:t>
            </a:r>
            <a:r>
              <a:rPr lang="en-CA" dirty="0"/>
              <a:t>: $249 + </a:t>
            </a:r>
            <a:r>
              <a:rPr lang="en-CA" dirty="0" smtClean="0"/>
              <a:t>tax –(Self Study plus once per month </a:t>
            </a:r>
            <a:r>
              <a:rPr lang="en-CA" dirty="0" err="1" smtClean="0"/>
              <a:t>telecoach</a:t>
            </a:r>
            <a:r>
              <a:rPr lang="en-CA" dirty="0" smtClean="0"/>
              <a:t> session)</a:t>
            </a:r>
            <a:endParaRPr lang="en-CA" dirty="0"/>
          </a:p>
          <a:p>
            <a:pPr marL="0" indent="0">
              <a:buNone/>
            </a:pPr>
            <a:endParaRPr lang="en-CA" dirty="0" smtClean="0"/>
          </a:p>
          <a:p>
            <a:pPr marL="0" indent="0">
              <a:buNone/>
            </a:pPr>
            <a:r>
              <a:rPr lang="en-CA" dirty="0" smtClean="0"/>
              <a:t>Topics</a:t>
            </a:r>
            <a:r>
              <a:rPr lang="en-CA" dirty="0"/>
              <a:t>:</a:t>
            </a:r>
          </a:p>
          <a:p>
            <a:pPr marL="0" indent="0">
              <a:buNone/>
            </a:pPr>
            <a:r>
              <a:rPr lang="en-CA" dirty="0"/>
              <a:t>1. Is There a Need?</a:t>
            </a:r>
          </a:p>
          <a:p>
            <a:pPr marL="0" indent="0">
              <a:buNone/>
            </a:pPr>
            <a:r>
              <a:rPr lang="en-CA" dirty="0"/>
              <a:t>2. What is The Right Business Model?</a:t>
            </a:r>
          </a:p>
          <a:p>
            <a:pPr marL="0" indent="0">
              <a:buNone/>
            </a:pPr>
            <a:r>
              <a:rPr lang="en-CA" dirty="0"/>
              <a:t>3. Choosing Revenue Streams</a:t>
            </a:r>
          </a:p>
          <a:p>
            <a:pPr marL="0" indent="0">
              <a:buNone/>
            </a:pPr>
            <a:r>
              <a:rPr lang="en-CA" dirty="0"/>
              <a:t>4. Competitive Analysis &amp; Competitive Edge</a:t>
            </a:r>
          </a:p>
          <a:p>
            <a:pPr marL="0" indent="0">
              <a:buNone/>
            </a:pPr>
            <a:r>
              <a:rPr lang="en-CA" dirty="0"/>
              <a:t>5. Selecting Your Target Market</a:t>
            </a:r>
          </a:p>
          <a:p>
            <a:pPr marL="0" indent="0">
              <a:buNone/>
            </a:pPr>
            <a:r>
              <a:rPr lang="en-CA" dirty="0"/>
              <a:t>6. Who Is Your Target Market?</a:t>
            </a:r>
          </a:p>
          <a:p>
            <a:pPr marL="0" indent="0">
              <a:buNone/>
            </a:pPr>
            <a:r>
              <a:rPr lang="en-CA" dirty="0"/>
              <a:t>7. Creating Your Vision</a:t>
            </a:r>
          </a:p>
          <a:p>
            <a:pPr marL="0" indent="0">
              <a:buNone/>
            </a:pPr>
            <a:r>
              <a:rPr lang="en-CA" dirty="0"/>
              <a:t>8. 1-Page Business </a:t>
            </a:r>
            <a:r>
              <a:rPr lang="en-CA" dirty="0" smtClean="0"/>
              <a:t>Plan</a:t>
            </a:r>
            <a:endParaRPr lang="en-CA" dirty="0"/>
          </a:p>
        </p:txBody>
      </p:sp>
    </p:spTree>
    <p:extLst>
      <p:ext uri="{BB962C8B-B14F-4D97-AF65-F5344CB8AC3E}">
        <p14:creationId xmlns:p14="http://schemas.microsoft.com/office/powerpoint/2010/main" val="20454831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3938</TotalTime>
  <Words>923</Words>
  <Application>Microsoft Office PowerPoint</Application>
  <PresentationFormat>On-screen Show (4:3)</PresentationFormat>
  <Paragraphs>131</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Marketing SBS to Grow Your Coaching Practice</vt:lpstr>
      <vt:lpstr>Drip Marketing (General Subscriptions)</vt:lpstr>
      <vt:lpstr>General Subscriptions</vt:lpstr>
      <vt:lpstr>Examples of Signature tag lines</vt:lpstr>
      <vt:lpstr>Kick the Tires Marketing</vt:lpstr>
      <vt:lpstr>Examples of Packages</vt:lpstr>
      <vt:lpstr>E Learning Packages *</vt:lpstr>
      <vt:lpstr>e learning marketing example - A Business Plan For Yourself </vt:lpstr>
      <vt:lpstr>Webinars, Seminars and Workshops</vt:lpstr>
      <vt:lpstr>Targeted Marketing to COC, BOT, Strategic Alliances</vt:lpstr>
      <vt:lpstr>Questions and Feedback?</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HP</cp:lastModifiedBy>
  <cp:revision>90</cp:revision>
  <cp:lastPrinted>2013-07-15T15:24:35Z</cp:lastPrinted>
  <dcterms:created xsi:type="dcterms:W3CDTF">2013-04-15T01:25:05Z</dcterms:created>
  <dcterms:modified xsi:type="dcterms:W3CDTF">2013-07-16T02:06:06Z</dcterms:modified>
</cp:coreProperties>
</file>